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7"/>
  </p:notesMasterIdLst>
  <p:sldIdLst>
    <p:sldId id="256" r:id="rId2"/>
    <p:sldId id="275" r:id="rId3"/>
    <p:sldId id="259" r:id="rId4"/>
    <p:sldId id="258" r:id="rId5"/>
    <p:sldId id="282" r:id="rId6"/>
    <p:sldId id="283" r:id="rId7"/>
    <p:sldId id="284" r:id="rId8"/>
    <p:sldId id="285" r:id="rId9"/>
    <p:sldId id="286" r:id="rId10"/>
    <p:sldId id="287" r:id="rId11"/>
    <p:sldId id="288" r:id="rId12"/>
    <p:sldId id="289" r:id="rId13"/>
    <p:sldId id="290" r:id="rId14"/>
    <p:sldId id="291" r:id="rId15"/>
    <p:sldId id="27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77" autoAdjust="0"/>
    <p:restoredTop sz="94660"/>
  </p:normalViewPr>
  <p:slideViewPr>
    <p:cSldViewPr snapToGrid="0">
      <p:cViewPr varScale="1">
        <p:scale>
          <a:sx n="86" d="100"/>
          <a:sy n="86" d="100"/>
        </p:scale>
        <p:origin x="581" y="5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007637-1FC6-442B-BB6A-B34376B6F131}"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tr-TR"/>
        </a:p>
      </dgm:t>
    </dgm:pt>
    <dgm:pt modelId="{DE3C9FCA-57DC-4675-9D49-F2B1DA97B65F}">
      <dgm:prSet phldrT="[Metin]">
        <dgm:style>
          <a:lnRef idx="1">
            <a:schemeClr val="accent2"/>
          </a:lnRef>
          <a:fillRef idx="2">
            <a:schemeClr val="accent2"/>
          </a:fillRef>
          <a:effectRef idx="1">
            <a:schemeClr val="accent2"/>
          </a:effectRef>
          <a:fontRef idx="minor">
            <a:schemeClr val="dk1"/>
          </a:fontRef>
        </dgm:style>
      </dgm:prSet>
      <dgm:spPr/>
      <dgm:t>
        <a:bodyPr/>
        <a:lstStyle/>
        <a:p>
          <a:r>
            <a:rPr lang="tr-TR" b="1" dirty="0"/>
            <a:t>Researched studying at Khoja Akhmet </a:t>
          </a:r>
          <a:r>
            <a:rPr lang="tr-TR" b="1" dirty="0" err="1"/>
            <a:t>Yassawi</a:t>
          </a:r>
          <a:r>
            <a:rPr lang="tr-TR" b="1" dirty="0"/>
            <a:t> International Kazakh-Turkish University, and Abay Kazakh National Pedagogy University </a:t>
          </a:r>
          <a:endParaRPr lang="tr-TR" dirty="0"/>
        </a:p>
      </dgm:t>
    </dgm:pt>
    <dgm:pt modelId="{825B017B-C258-4A5F-8900-4B132F6175F4}" type="parTrans" cxnId="{7CA0F42E-8EBA-4C95-90DA-7521795F1211}">
      <dgm:prSet/>
      <dgm:spPr/>
      <dgm:t>
        <a:bodyPr/>
        <a:lstStyle/>
        <a:p>
          <a:endParaRPr lang="tr-TR"/>
        </a:p>
      </dgm:t>
    </dgm:pt>
    <dgm:pt modelId="{611400CA-6509-4602-B45A-7674F9CF6D19}" type="sibTrans" cxnId="{7CA0F42E-8EBA-4C95-90DA-7521795F1211}">
      <dgm:prSet/>
      <dgm:spPr/>
      <dgm:t>
        <a:bodyPr/>
        <a:lstStyle/>
        <a:p>
          <a:endParaRPr lang="tr-TR"/>
        </a:p>
      </dgm:t>
    </dgm:pt>
    <dgm:pt modelId="{AB81CEA4-2BCE-4172-B971-E1FB5AAD8A99}">
      <dgm:prSet phldrT="[Metin]">
        <dgm:style>
          <a:lnRef idx="1">
            <a:schemeClr val="dk1"/>
          </a:lnRef>
          <a:fillRef idx="2">
            <a:schemeClr val="dk1"/>
          </a:fillRef>
          <a:effectRef idx="1">
            <a:schemeClr val="dk1"/>
          </a:effectRef>
          <a:fontRef idx="minor">
            <a:schemeClr val="dk1"/>
          </a:fontRef>
        </dgm:style>
      </dgm:prSet>
      <dgm:spPr/>
      <dgm:t>
        <a:bodyPr/>
        <a:lstStyle/>
        <a:p>
          <a:r>
            <a:rPr lang="tr-TR" b="1" dirty="0"/>
            <a:t>208 men  (%40.9)</a:t>
          </a:r>
          <a:endParaRPr lang="tr-TR" dirty="0"/>
        </a:p>
      </dgm:t>
    </dgm:pt>
    <dgm:pt modelId="{8CC10088-B2C6-4877-978E-9B630295EF6B}" type="parTrans" cxnId="{108D3708-5C58-4FB8-B973-807B704488EF}">
      <dgm:prSet/>
      <dgm:spPr/>
      <dgm:t>
        <a:bodyPr/>
        <a:lstStyle/>
        <a:p>
          <a:endParaRPr lang="tr-TR"/>
        </a:p>
      </dgm:t>
    </dgm:pt>
    <dgm:pt modelId="{2BAD184F-6986-4429-9B35-744048FF0FD5}" type="sibTrans" cxnId="{108D3708-5C58-4FB8-B973-807B704488EF}">
      <dgm:prSet/>
      <dgm:spPr/>
      <dgm:t>
        <a:bodyPr/>
        <a:lstStyle/>
        <a:p>
          <a:endParaRPr lang="tr-TR"/>
        </a:p>
      </dgm:t>
    </dgm:pt>
    <dgm:pt modelId="{B82BE4A3-4ED0-440E-B3DC-C05086A7EDC2}">
      <dgm:prSet phldrT="[Metin]">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tr-TR" b="1" dirty="0"/>
            <a:t>301 women (%59.1</a:t>
          </a:r>
          <a:r>
            <a:rPr lang="ru-RU" b="1" dirty="0"/>
            <a:t>)</a:t>
          </a:r>
          <a:r>
            <a:rPr lang="tr-TR" b="1" dirty="0"/>
            <a:t> </a:t>
          </a:r>
          <a:endParaRPr lang="tr-TR" dirty="0"/>
        </a:p>
      </dgm:t>
    </dgm:pt>
    <dgm:pt modelId="{CD5E657F-C036-4CE0-A13F-5342D3707535}" type="parTrans" cxnId="{D6B4F036-EEB8-4CA0-81D9-8FB1CE167507}">
      <dgm:prSet/>
      <dgm:spPr/>
      <dgm:t>
        <a:bodyPr/>
        <a:lstStyle/>
        <a:p>
          <a:endParaRPr lang="tr-TR"/>
        </a:p>
      </dgm:t>
    </dgm:pt>
    <dgm:pt modelId="{FA09CB8C-9D4B-4148-A6F8-AE40A56A3AE3}" type="sibTrans" cxnId="{D6B4F036-EEB8-4CA0-81D9-8FB1CE167507}">
      <dgm:prSet/>
      <dgm:spPr/>
      <dgm:t>
        <a:bodyPr/>
        <a:lstStyle/>
        <a:p>
          <a:endParaRPr lang="tr-TR"/>
        </a:p>
      </dgm:t>
    </dgm:pt>
    <dgm:pt modelId="{AAB89A3A-7FE3-4BCB-8E63-C186A39421FD}">
      <dgm:prSet/>
      <dgm:spPr/>
      <dgm:t>
        <a:bodyPr/>
        <a:lstStyle/>
        <a:p>
          <a:r>
            <a:rPr lang="en-US" b="1" dirty="0"/>
            <a:t>A total of 509 students accepted voluntarily participated</a:t>
          </a:r>
          <a:endParaRPr lang="ru-RU" b="1" dirty="0"/>
        </a:p>
      </dgm:t>
    </dgm:pt>
    <dgm:pt modelId="{ADE38619-20C1-4DE9-BB12-C9830C154A2E}" type="parTrans" cxnId="{9AFBA5FA-1A21-4410-8990-C6924CB3602D}">
      <dgm:prSet/>
      <dgm:spPr/>
      <dgm:t>
        <a:bodyPr/>
        <a:lstStyle/>
        <a:p>
          <a:endParaRPr lang="ru-RU"/>
        </a:p>
      </dgm:t>
    </dgm:pt>
    <dgm:pt modelId="{65739D0B-DBB0-434F-A943-136198C94A40}" type="sibTrans" cxnId="{9AFBA5FA-1A21-4410-8990-C6924CB3602D}">
      <dgm:prSet/>
      <dgm:spPr/>
      <dgm:t>
        <a:bodyPr/>
        <a:lstStyle/>
        <a:p>
          <a:endParaRPr lang="ru-RU"/>
        </a:p>
      </dgm:t>
    </dgm:pt>
    <dgm:pt modelId="{F04C717E-B37B-4CF3-859C-FA8DA7B7E90B}" type="pres">
      <dgm:prSet presAssocID="{F0007637-1FC6-442B-BB6A-B34376B6F131}" presName="rootnode" presStyleCnt="0">
        <dgm:presLayoutVars>
          <dgm:chMax/>
          <dgm:chPref/>
          <dgm:dir/>
          <dgm:animLvl val="lvl"/>
        </dgm:presLayoutVars>
      </dgm:prSet>
      <dgm:spPr/>
    </dgm:pt>
    <dgm:pt modelId="{5816DC4B-C0EB-4D3B-9D0E-897E2ADE0FCE}" type="pres">
      <dgm:prSet presAssocID="{DE3C9FCA-57DC-4675-9D49-F2B1DA97B65F}" presName="composite" presStyleCnt="0"/>
      <dgm:spPr/>
    </dgm:pt>
    <dgm:pt modelId="{8307F6E6-C8DE-4329-BB43-92C77E3A88E0}" type="pres">
      <dgm:prSet presAssocID="{DE3C9FCA-57DC-4675-9D49-F2B1DA97B65F}" presName="bentUpArrow1" presStyleLbl="alignImgPlace1" presStyleIdx="0" presStyleCnt="3" custLinFactNeighborX="-41411" custLinFactNeighborY="5617">
        <dgm:style>
          <a:lnRef idx="1">
            <a:schemeClr val="dk1"/>
          </a:lnRef>
          <a:fillRef idx="2">
            <a:schemeClr val="dk1"/>
          </a:fillRef>
          <a:effectRef idx="1">
            <a:schemeClr val="dk1"/>
          </a:effectRef>
          <a:fontRef idx="minor">
            <a:schemeClr val="dk1"/>
          </a:fontRef>
        </dgm:style>
      </dgm:prSet>
      <dgm:spPr/>
    </dgm:pt>
    <dgm:pt modelId="{8E4D0D8A-DE0A-467C-B0C4-A6F3C3A95287}" type="pres">
      <dgm:prSet presAssocID="{DE3C9FCA-57DC-4675-9D49-F2B1DA97B65F}" presName="ParentText" presStyleLbl="node1" presStyleIdx="0" presStyleCnt="4" custScaleX="183505">
        <dgm:presLayoutVars>
          <dgm:chMax val="1"/>
          <dgm:chPref val="1"/>
          <dgm:bulletEnabled val="1"/>
        </dgm:presLayoutVars>
      </dgm:prSet>
      <dgm:spPr/>
    </dgm:pt>
    <dgm:pt modelId="{21BC629C-3D10-483D-8E18-6D2FE0713E06}" type="pres">
      <dgm:prSet presAssocID="{DE3C9FCA-57DC-4675-9D49-F2B1DA97B65F}" presName="ChildText" presStyleLbl="revTx" presStyleIdx="0" presStyleCnt="3" custFlipHor="1" custScaleX="30736" custScaleY="40516">
        <dgm:presLayoutVars>
          <dgm:chMax val="0"/>
          <dgm:chPref val="0"/>
          <dgm:bulletEnabled val="1"/>
        </dgm:presLayoutVars>
      </dgm:prSet>
      <dgm:spPr/>
    </dgm:pt>
    <dgm:pt modelId="{3BA3B867-E551-41BE-BAE7-C189E6AC1183}" type="pres">
      <dgm:prSet presAssocID="{611400CA-6509-4602-B45A-7674F9CF6D19}" presName="sibTrans" presStyleCnt="0"/>
      <dgm:spPr/>
    </dgm:pt>
    <dgm:pt modelId="{52A83124-FB49-482F-A739-042B92B063FB}" type="pres">
      <dgm:prSet presAssocID="{AB81CEA4-2BCE-4172-B971-E1FB5AAD8A99}" presName="composite" presStyleCnt="0"/>
      <dgm:spPr/>
    </dgm:pt>
    <dgm:pt modelId="{4B032333-5C2D-403D-8FE4-9A4CF00DA487}" type="pres">
      <dgm:prSet presAssocID="{AB81CEA4-2BCE-4172-B971-E1FB5AAD8A99}" presName="bentUpArrow1" presStyleLbl="alignImgPlace1" presStyleIdx="1" presStyleCnt="3" custLinFactNeighborX="-40383" custLinFactNeighborY="1359">
        <dgm:style>
          <a:lnRef idx="1">
            <a:schemeClr val="dk1"/>
          </a:lnRef>
          <a:fillRef idx="2">
            <a:schemeClr val="dk1"/>
          </a:fillRef>
          <a:effectRef idx="1">
            <a:schemeClr val="dk1"/>
          </a:effectRef>
          <a:fontRef idx="minor">
            <a:schemeClr val="dk1"/>
          </a:fontRef>
        </dgm:style>
      </dgm:prSet>
      <dgm:spPr/>
    </dgm:pt>
    <dgm:pt modelId="{44B7D6F6-E42C-4B5F-AD2D-B3ACC5DFE9B1}" type="pres">
      <dgm:prSet presAssocID="{AB81CEA4-2BCE-4172-B971-E1FB5AAD8A99}" presName="ParentText" presStyleLbl="node1" presStyleIdx="1" presStyleCnt="4" custScaleX="184985" custLinFactNeighborX="2423" custLinFactNeighborY="-1731">
        <dgm:presLayoutVars>
          <dgm:chMax val="1"/>
          <dgm:chPref val="1"/>
          <dgm:bulletEnabled val="1"/>
        </dgm:presLayoutVars>
      </dgm:prSet>
      <dgm:spPr/>
    </dgm:pt>
    <dgm:pt modelId="{A278A203-4D3D-4240-8DA6-30DFB48A390C}" type="pres">
      <dgm:prSet presAssocID="{AB81CEA4-2BCE-4172-B971-E1FB5AAD8A99}" presName="ChildText" presStyleLbl="revTx" presStyleIdx="1" presStyleCnt="3" custFlipVert="1" custFlipHor="1" custScaleX="54489" custScaleY="33388">
        <dgm:presLayoutVars>
          <dgm:chMax val="0"/>
          <dgm:chPref val="0"/>
          <dgm:bulletEnabled val="1"/>
        </dgm:presLayoutVars>
      </dgm:prSet>
      <dgm:spPr/>
    </dgm:pt>
    <dgm:pt modelId="{1F715EC8-5546-4783-BC26-180BFF4F2A07}" type="pres">
      <dgm:prSet presAssocID="{2BAD184F-6986-4429-9B35-744048FF0FD5}" presName="sibTrans" presStyleCnt="0"/>
      <dgm:spPr/>
    </dgm:pt>
    <dgm:pt modelId="{F754B658-1BB8-4D01-A248-934E58B15213}" type="pres">
      <dgm:prSet presAssocID="{B82BE4A3-4ED0-440E-B3DC-C05086A7EDC2}" presName="composite" presStyleCnt="0"/>
      <dgm:spPr/>
    </dgm:pt>
    <dgm:pt modelId="{03038106-7E85-40DE-A787-4704A0346511}" type="pres">
      <dgm:prSet presAssocID="{B82BE4A3-4ED0-440E-B3DC-C05086A7EDC2}" presName="bentUpArrow1" presStyleLbl="alignImgPlace1" presStyleIdx="2" presStyleCnt="3" custLinFactNeighborX="-17861" custLinFactNeighborY="4006"/>
      <dgm:spPr/>
    </dgm:pt>
    <dgm:pt modelId="{4AB243D8-F551-4AEC-92B0-35A7662B18E4}" type="pres">
      <dgm:prSet presAssocID="{B82BE4A3-4ED0-440E-B3DC-C05086A7EDC2}" presName="ParentText" presStyleLbl="node1" presStyleIdx="2" presStyleCnt="4" custScaleX="208925" custLinFactNeighborX="5980" custLinFactNeighborY="-5052">
        <dgm:presLayoutVars>
          <dgm:chMax val="1"/>
          <dgm:chPref val="1"/>
          <dgm:bulletEnabled val="1"/>
        </dgm:presLayoutVars>
      </dgm:prSet>
      <dgm:spPr/>
    </dgm:pt>
    <dgm:pt modelId="{D6D574C0-2948-4517-8508-C85409442B97}" type="pres">
      <dgm:prSet presAssocID="{B82BE4A3-4ED0-440E-B3DC-C05086A7EDC2}" presName="ChildText" presStyleLbl="revTx" presStyleIdx="2" presStyleCnt="3">
        <dgm:presLayoutVars>
          <dgm:chMax val="0"/>
          <dgm:chPref val="0"/>
          <dgm:bulletEnabled val="1"/>
        </dgm:presLayoutVars>
      </dgm:prSet>
      <dgm:spPr/>
    </dgm:pt>
    <dgm:pt modelId="{4597F676-C281-49A5-ABF3-F5F5338FCFCC}" type="pres">
      <dgm:prSet presAssocID="{FA09CB8C-9D4B-4148-A6F8-AE40A56A3AE3}" presName="sibTrans" presStyleCnt="0"/>
      <dgm:spPr/>
    </dgm:pt>
    <dgm:pt modelId="{2680980B-DF12-4886-BF6F-7A3AA8ED4C84}" type="pres">
      <dgm:prSet presAssocID="{AAB89A3A-7FE3-4BCB-8E63-C186A39421FD}" presName="composite" presStyleCnt="0"/>
      <dgm:spPr/>
    </dgm:pt>
    <dgm:pt modelId="{2A1D7CA7-648C-4D15-8156-479C96B2058E}" type="pres">
      <dgm:prSet presAssocID="{AAB89A3A-7FE3-4BCB-8E63-C186A39421FD}" presName="ParentText" presStyleLbl="node1" presStyleIdx="3" presStyleCnt="4" custScaleX="159669" custLinFactNeighborX="23800" custLinFactNeighborY="3400">
        <dgm:presLayoutVars>
          <dgm:chMax val="1"/>
          <dgm:chPref val="1"/>
          <dgm:bulletEnabled val="1"/>
        </dgm:presLayoutVars>
      </dgm:prSet>
      <dgm:spPr/>
    </dgm:pt>
  </dgm:ptLst>
  <dgm:cxnLst>
    <dgm:cxn modelId="{C0D9EF05-A438-4A93-B91B-0ED5B6C4E22C}" type="presOf" srcId="{F0007637-1FC6-442B-BB6A-B34376B6F131}" destId="{F04C717E-B37B-4CF3-859C-FA8DA7B7E90B}" srcOrd="0" destOrd="0" presId="urn:microsoft.com/office/officeart/2005/8/layout/StepDownProcess"/>
    <dgm:cxn modelId="{108D3708-5C58-4FB8-B973-807B704488EF}" srcId="{F0007637-1FC6-442B-BB6A-B34376B6F131}" destId="{AB81CEA4-2BCE-4172-B971-E1FB5AAD8A99}" srcOrd="1" destOrd="0" parTransId="{8CC10088-B2C6-4877-978E-9B630295EF6B}" sibTransId="{2BAD184F-6986-4429-9B35-744048FF0FD5}"/>
    <dgm:cxn modelId="{7CA0F42E-8EBA-4C95-90DA-7521795F1211}" srcId="{F0007637-1FC6-442B-BB6A-B34376B6F131}" destId="{DE3C9FCA-57DC-4675-9D49-F2B1DA97B65F}" srcOrd="0" destOrd="0" parTransId="{825B017B-C258-4A5F-8900-4B132F6175F4}" sibTransId="{611400CA-6509-4602-B45A-7674F9CF6D19}"/>
    <dgm:cxn modelId="{D6B4F036-EEB8-4CA0-81D9-8FB1CE167507}" srcId="{F0007637-1FC6-442B-BB6A-B34376B6F131}" destId="{B82BE4A3-4ED0-440E-B3DC-C05086A7EDC2}" srcOrd="2" destOrd="0" parTransId="{CD5E657F-C036-4CE0-A13F-5342D3707535}" sibTransId="{FA09CB8C-9D4B-4148-A6F8-AE40A56A3AE3}"/>
    <dgm:cxn modelId="{FC8C58A6-50DD-43DF-941B-E62426072657}" type="presOf" srcId="{DE3C9FCA-57DC-4675-9D49-F2B1DA97B65F}" destId="{8E4D0D8A-DE0A-467C-B0C4-A6F3C3A95287}" srcOrd="0" destOrd="0" presId="urn:microsoft.com/office/officeart/2005/8/layout/StepDownProcess"/>
    <dgm:cxn modelId="{4B87B4B8-030C-471B-9992-806F68D62E85}" type="presOf" srcId="{AB81CEA4-2BCE-4172-B971-E1FB5AAD8A99}" destId="{44B7D6F6-E42C-4B5F-AD2D-B3ACC5DFE9B1}" srcOrd="0" destOrd="0" presId="urn:microsoft.com/office/officeart/2005/8/layout/StepDownProcess"/>
    <dgm:cxn modelId="{37CE0CD4-4BBC-47A1-B135-53F2F2CF1643}" type="presOf" srcId="{B82BE4A3-4ED0-440E-B3DC-C05086A7EDC2}" destId="{4AB243D8-F551-4AEC-92B0-35A7662B18E4}" srcOrd="0" destOrd="0" presId="urn:microsoft.com/office/officeart/2005/8/layout/StepDownProcess"/>
    <dgm:cxn modelId="{9AFBA5FA-1A21-4410-8990-C6924CB3602D}" srcId="{F0007637-1FC6-442B-BB6A-B34376B6F131}" destId="{AAB89A3A-7FE3-4BCB-8E63-C186A39421FD}" srcOrd="3" destOrd="0" parTransId="{ADE38619-20C1-4DE9-BB12-C9830C154A2E}" sibTransId="{65739D0B-DBB0-434F-A943-136198C94A40}"/>
    <dgm:cxn modelId="{2EB6CAFC-873B-464F-AA40-785349E687E9}" type="presOf" srcId="{AAB89A3A-7FE3-4BCB-8E63-C186A39421FD}" destId="{2A1D7CA7-648C-4D15-8156-479C96B2058E}" srcOrd="0" destOrd="0" presId="urn:microsoft.com/office/officeart/2005/8/layout/StepDownProcess"/>
    <dgm:cxn modelId="{DC038F99-0A4C-40AA-B521-30CB39B90A32}" type="presParOf" srcId="{F04C717E-B37B-4CF3-859C-FA8DA7B7E90B}" destId="{5816DC4B-C0EB-4D3B-9D0E-897E2ADE0FCE}" srcOrd="0" destOrd="0" presId="urn:microsoft.com/office/officeart/2005/8/layout/StepDownProcess"/>
    <dgm:cxn modelId="{0EB0813C-4914-4F73-AD2E-5CC94B32E64B}" type="presParOf" srcId="{5816DC4B-C0EB-4D3B-9D0E-897E2ADE0FCE}" destId="{8307F6E6-C8DE-4329-BB43-92C77E3A88E0}" srcOrd="0" destOrd="0" presId="urn:microsoft.com/office/officeart/2005/8/layout/StepDownProcess"/>
    <dgm:cxn modelId="{97C542BF-62A7-457B-8849-6679D106D68A}" type="presParOf" srcId="{5816DC4B-C0EB-4D3B-9D0E-897E2ADE0FCE}" destId="{8E4D0D8A-DE0A-467C-B0C4-A6F3C3A95287}" srcOrd="1" destOrd="0" presId="urn:microsoft.com/office/officeart/2005/8/layout/StepDownProcess"/>
    <dgm:cxn modelId="{764ACB32-62E2-48BD-AD75-DA1E6FE87C12}" type="presParOf" srcId="{5816DC4B-C0EB-4D3B-9D0E-897E2ADE0FCE}" destId="{21BC629C-3D10-483D-8E18-6D2FE0713E06}" srcOrd="2" destOrd="0" presId="urn:microsoft.com/office/officeart/2005/8/layout/StepDownProcess"/>
    <dgm:cxn modelId="{43A08188-400F-4B5B-AE0B-036E2D334DE6}" type="presParOf" srcId="{F04C717E-B37B-4CF3-859C-FA8DA7B7E90B}" destId="{3BA3B867-E551-41BE-BAE7-C189E6AC1183}" srcOrd="1" destOrd="0" presId="urn:microsoft.com/office/officeart/2005/8/layout/StepDownProcess"/>
    <dgm:cxn modelId="{825C71A2-6BE5-4B12-AAA1-CB39C46F17CD}" type="presParOf" srcId="{F04C717E-B37B-4CF3-859C-FA8DA7B7E90B}" destId="{52A83124-FB49-482F-A739-042B92B063FB}" srcOrd="2" destOrd="0" presId="urn:microsoft.com/office/officeart/2005/8/layout/StepDownProcess"/>
    <dgm:cxn modelId="{5CD2EBFA-BC63-49F9-91B8-759C995DCB93}" type="presParOf" srcId="{52A83124-FB49-482F-A739-042B92B063FB}" destId="{4B032333-5C2D-403D-8FE4-9A4CF00DA487}" srcOrd="0" destOrd="0" presId="urn:microsoft.com/office/officeart/2005/8/layout/StepDownProcess"/>
    <dgm:cxn modelId="{BBD60F36-4048-4F7E-99E8-B16E51F521A5}" type="presParOf" srcId="{52A83124-FB49-482F-A739-042B92B063FB}" destId="{44B7D6F6-E42C-4B5F-AD2D-B3ACC5DFE9B1}" srcOrd="1" destOrd="0" presId="urn:microsoft.com/office/officeart/2005/8/layout/StepDownProcess"/>
    <dgm:cxn modelId="{DB476C32-A284-4452-A97D-7856DB6E585E}" type="presParOf" srcId="{52A83124-FB49-482F-A739-042B92B063FB}" destId="{A278A203-4D3D-4240-8DA6-30DFB48A390C}" srcOrd="2" destOrd="0" presId="urn:microsoft.com/office/officeart/2005/8/layout/StepDownProcess"/>
    <dgm:cxn modelId="{B4EB49C5-0300-46FB-AAB2-BA9FDAA2AD39}" type="presParOf" srcId="{F04C717E-B37B-4CF3-859C-FA8DA7B7E90B}" destId="{1F715EC8-5546-4783-BC26-180BFF4F2A07}" srcOrd="3" destOrd="0" presId="urn:microsoft.com/office/officeart/2005/8/layout/StepDownProcess"/>
    <dgm:cxn modelId="{ECB3579E-8E3F-4F0E-8F32-F0623B075BD3}" type="presParOf" srcId="{F04C717E-B37B-4CF3-859C-FA8DA7B7E90B}" destId="{F754B658-1BB8-4D01-A248-934E58B15213}" srcOrd="4" destOrd="0" presId="urn:microsoft.com/office/officeart/2005/8/layout/StepDownProcess"/>
    <dgm:cxn modelId="{0F03A73D-FD8D-4B61-87EE-3120231EADC4}" type="presParOf" srcId="{F754B658-1BB8-4D01-A248-934E58B15213}" destId="{03038106-7E85-40DE-A787-4704A0346511}" srcOrd="0" destOrd="0" presId="urn:microsoft.com/office/officeart/2005/8/layout/StepDownProcess"/>
    <dgm:cxn modelId="{9CD88970-B44A-4FFD-9001-52BCBD43CCAE}" type="presParOf" srcId="{F754B658-1BB8-4D01-A248-934E58B15213}" destId="{4AB243D8-F551-4AEC-92B0-35A7662B18E4}" srcOrd="1" destOrd="0" presId="urn:microsoft.com/office/officeart/2005/8/layout/StepDownProcess"/>
    <dgm:cxn modelId="{E22BD44D-375A-4355-94A0-1E6E62259871}" type="presParOf" srcId="{F754B658-1BB8-4D01-A248-934E58B15213}" destId="{D6D574C0-2948-4517-8508-C85409442B97}" srcOrd="2" destOrd="0" presId="urn:microsoft.com/office/officeart/2005/8/layout/StepDownProcess"/>
    <dgm:cxn modelId="{69FB7568-1067-4381-BF0D-775C0F6EC438}" type="presParOf" srcId="{F04C717E-B37B-4CF3-859C-FA8DA7B7E90B}" destId="{4597F676-C281-49A5-ABF3-F5F5338FCFCC}" srcOrd="5" destOrd="0" presId="urn:microsoft.com/office/officeart/2005/8/layout/StepDownProcess"/>
    <dgm:cxn modelId="{7F113060-6F8C-44A1-96A0-8661B78AD980}" type="presParOf" srcId="{F04C717E-B37B-4CF3-859C-FA8DA7B7E90B}" destId="{2680980B-DF12-4886-BF6F-7A3AA8ED4C84}" srcOrd="6" destOrd="0" presId="urn:microsoft.com/office/officeart/2005/8/layout/StepDownProcess"/>
    <dgm:cxn modelId="{E2A21546-F2CE-47CF-B43C-3DF4EF746800}" type="presParOf" srcId="{2680980B-DF12-4886-BF6F-7A3AA8ED4C84}" destId="{2A1D7CA7-648C-4D15-8156-479C96B2058E}" srcOrd="0"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007637-1FC6-442B-BB6A-B34376B6F131}"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tr-TR"/>
        </a:p>
      </dgm:t>
    </dgm:pt>
    <dgm:pt modelId="{F04C717E-B37B-4CF3-859C-FA8DA7B7E90B}" type="pres">
      <dgm:prSet presAssocID="{F0007637-1FC6-442B-BB6A-B34376B6F131}" presName="rootnode" presStyleCnt="0">
        <dgm:presLayoutVars>
          <dgm:chMax/>
          <dgm:chPref/>
          <dgm:dir/>
          <dgm:animLvl val="lvl"/>
        </dgm:presLayoutVars>
      </dgm:prSet>
      <dgm:spPr/>
    </dgm:pt>
  </dgm:ptLst>
  <dgm:cxnLst>
    <dgm:cxn modelId="{C0D9EF05-A438-4A93-B91B-0ED5B6C4E22C}" type="presOf" srcId="{F0007637-1FC6-442B-BB6A-B34376B6F131}" destId="{F04C717E-B37B-4CF3-859C-FA8DA7B7E90B}" srcOrd="0"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8E390A-8837-4BA8-8CDC-CA73E7F04CA9}" type="doc">
      <dgm:prSet loTypeId="urn:microsoft.com/office/officeart/2005/8/layout/process1" loCatId="process" qsTypeId="urn:microsoft.com/office/officeart/2005/8/quickstyle/simple1" qsCatId="simple" csTypeId="urn:microsoft.com/office/officeart/2005/8/colors/colorful2" csCatId="colorful" phldr="1"/>
      <dgm:spPr/>
      <dgm:t>
        <a:bodyPr/>
        <a:lstStyle/>
        <a:p>
          <a:endParaRPr lang="tr-TR"/>
        </a:p>
      </dgm:t>
    </dgm:pt>
    <dgm:pt modelId="{F01089B3-9420-4CF9-B0D7-2D02C3E88D3B}">
      <dgm:prSet phldrT="[Metin]" custT="1">
        <dgm:style>
          <a:lnRef idx="1">
            <a:schemeClr val="accent1"/>
          </a:lnRef>
          <a:fillRef idx="3">
            <a:schemeClr val="accent1"/>
          </a:fillRef>
          <a:effectRef idx="2">
            <a:schemeClr val="accent1"/>
          </a:effectRef>
          <a:fontRef idx="minor">
            <a:schemeClr val="lt1"/>
          </a:fontRef>
        </dgm:style>
      </dgm:prSet>
      <dgm:spPr>
        <a:ln/>
      </dgm:spPr>
      <dgm:t>
        <a:bodyPr/>
        <a:lstStyle/>
        <a:p>
          <a:r>
            <a:rPr lang="tr-TR" sz="2800" dirty="0"/>
            <a:t>Analysis of data</a:t>
          </a:r>
        </a:p>
      </dgm:t>
    </dgm:pt>
    <dgm:pt modelId="{5C2C30F3-4BEE-4863-8213-F328DA74212F}" type="parTrans" cxnId="{5C67448D-2162-4266-8DD1-66B82588427C}">
      <dgm:prSet/>
      <dgm:spPr/>
      <dgm:t>
        <a:bodyPr/>
        <a:lstStyle/>
        <a:p>
          <a:endParaRPr lang="tr-TR"/>
        </a:p>
      </dgm:t>
    </dgm:pt>
    <dgm:pt modelId="{8DD977CD-90F5-4FCD-9D5B-EEB9AA996DC2}" type="sibTrans" cxnId="{5C67448D-2162-4266-8DD1-66B82588427C}">
      <dgm:prSet/>
      <dgm:spPr/>
      <dgm:t>
        <a:bodyPr/>
        <a:lstStyle/>
        <a:p>
          <a:endParaRPr lang="tr-TR"/>
        </a:p>
      </dgm:t>
    </dgm:pt>
    <dgm:pt modelId="{C897E240-F233-455C-955B-FA84C468C5F8}">
      <dgm:prSet phldrT="[Metin]" custT="1">
        <dgm:style>
          <a:lnRef idx="0">
            <a:schemeClr val="accent4"/>
          </a:lnRef>
          <a:fillRef idx="3">
            <a:schemeClr val="accent4"/>
          </a:fillRef>
          <a:effectRef idx="3">
            <a:schemeClr val="accent4"/>
          </a:effectRef>
          <a:fontRef idx="minor">
            <a:schemeClr val="lt1"/>
          </a:fontRef>
        </dgm:style>
      </dgm:prSet>
      <dgm:spPr/>
      <dgm:t>
        <a:bodyPr/>
        <a:lstStyle/>
        <a:p>
          <a:pPr algn="ctr"/>
          <a:r>
            <a:rPr lang="en-US" sz="2000" dirty="0"/>
            <a:t>SPSS 20 and </a:t>
          </a:r>
          <a:r>
            <a:rPr lang="en-US" sz="2000" dirty="0" err="1"/>
            <a:t>Lisrel</a:t>
          </a:r>
          <a:r>
            <a:rPr lang="en-US" sz="2000" dirty="0"/>
            <a:t> 8.7 package programs were used for data analysis.</a:t>
          </a:r>
          <a:endParaRPr lang="tr-TR" sz="2000" dirty="0"/>
        </a:p>
      </dgm:t>
    </dgm:pt>
    <dgm:pt modelId="{CE4BB2FF-49C2-4C7A-A42F-554CFBBB9171}" type="parTrans" cxnId="{A4D2E145-5523-40ED-A451-D351B729FFD7}">
      <dgm:prSet/>
      <dgm:spPr/>
      <dgm:t>
        <a:bodyPr/>
        <a:lstStyle/>
        <a:p>
          <a:endParaRPr lang="tr-TR"/>
        </a:p>
      </dgm:t>
    </dgm:pt>
    <dgm:pt modelId="{937D012A-647E-4C7E-B8C7-DBF0FEA96B6A}" type="sibTrans" cxnId="{A4D2E145-5523-40ED-A451-D351B729FFD7}">
      <dgm:prSet/>
      <dgm:spPr/>
      <dgm:t>
        <a:bodyPr/>
        <a:lstStyle/>
        <a:p>
          <a:endParaRPr lang="tr-TR"/>
        </a:p>
      </dgm:t>
    </dgm:pt>
    <dgm:pt modelId="{FA29468A-C3A3-4FFA-80F0-63683448D96F}">
      <dgm:prSet phldrT="[Metin]" custT="1"/>
      <dgm:spPr/>
      <dgm:t>
        <a:bodyPr/>
        <a:lstStyle/>
        <a:p>
          <a:r>
            <a:rPr lang="en-US" sz="2000" dirty="0"/>
            <a:t>Confirmatory Factor Analysis for the construct validity of the scale</a:t>
          </a:r>
          <a:endParaRPr lang="tr-TR" sz="2000" dirty="0"/>
        </a:p>
      </dgm:t>
    </dgm:pt>
    <dgm:pt modelId="{0D38CC6E-0086-447C-95D3-F27138C0E530}" type="parTrans" cxnId="{51172893-75EC-41B0-921B-65A329A80828}">
      <dgm:prSet/>
      <dgm:spPr/>
      <dgm:t>
        <a:bodyPr/>
        <a:lstStyle/>
        <a:p>
          <a:endParaRPr lang="tr-TR"/>
        </a:p>
      </dgm:t>
    </dgm:pt>
    <dgm:pt modelId="{AD6F91B6-B061-414F-8E29-8B5258BDC810}" type="sibTrans" cxnId="{51172893-75EC-41B0-921B-65A329A80828}">
      <dgm:prSet/>
      <dgm:spPr/>
      <dgm:t>
        <a:bodyPr/>
        <a:lstStyle/>
        <a:p>
          <a:endParaRPr lang="tr-TR"/>
        </a:p>
      </dgm:t>
    </dgm:pt>
    <dgm:pt modelId="{F5AA8E25-0E65-4945-A4D1-C7A1E0848757}">
      <dgm:prSet phldrT="[Metin]">
        <dgm:style>
          <a:lnRef idx="3">
            <a:schemeClr val="lt1"/>
          </a:lnRef>
          <a:fillRef idx="1">
            <a:schemeClr val="dk1"/>
          </a:fillRef>
          <a:effectRef idx="1">
            <a:schemeClr val="dk1"/>
          </a:effectRef>
          <a:fontRef idx="minor">
            <a:schemeClr val="lt1"/>
          </a:fontRef>
        </dgm:style>
      </dgm:prSet>
      <dgm:spPr/>
      <dgm:t>
        <a:bodyPr/>
        <a:lstStyle/>
        <a:p>
          <a:r>
            <a:rPr lang="en-US" dirty="0" err="1"/>
            <a:t>Cronbach</a:t>
          </a:r>
          <a:r>
            <a:rPr lang="en-US" dirty="0"/>
            <a:t> Alpha reliability analysis was used to determine the internal consistency.</a:t>
          </a:r>
          <a:r>
            <a:rPr lang="tr-TR" dirty="0"/>
            <a:t>.</a:t>
          </a:r>
        </a:p>
      </dgm:t>
    </dgm:pt>
    <dgm:pt modelId="{9E54F7B7-CA03-4F30-AE54-557CB0CB56B5}" type="parTrans" cxnId="{6C13A820-BCA4-4DCA-8186-AA2F08B1C50B}">
      <dgm:prSet/>
      <dgm:spPr/>
      <dgm:t>
        <a:bodyPr/>
        <a:lstStyle/>
        <a:p>
          <a:endParaRPr lang="tr-TR"/>
        </a:p>
      </dgm:t>
    </dgm:pt>
    <dgm:pt modelId="{D6DF34EF-6078-44F1-861F-A0776878C09B}" type="sibTrans" cxnId="{6C13A820-BCA4-4DCA-8186-AA2F08B1C50B}">
      <dgm:prSet/>
      <dgm:spPr/>
      <dgm:t>
        <a:bodyPr/>
        <a:lstStyle/>
        <a:p>
          <a:endParaRPr lang="tr-TR"/>
        </a:p>
      </dgm:t>
    </dgm:pt>
    <dgm:pt modelId="{D13F7692-7420-45D6-9D7A-9E2BC98ED3AE}" type="pres">
      <dgm:prSet presAssocID="{438E390A-8837-4BA8-8CDC-CA73E7F04CA9}" presName="Name0" presStyleCnt="0">
        <dgm:presLayoutVars>
          <dgm:dir/>
          <dgm:resizeHandles val="exact"/>
        </dgm:presLayoutVars>
      </dgm:prSet>
      <dgm:spPr/>
    </dgm:pt>
    <dgm:pt modelId="{015D058A-9966-4808-9A1B-A4AC8078614D}" type="pres">
      <dgm:prSet presAssocID="{F01089B3-9420-4CF9-B0D7-2D02C3E88D3B}" presName="node" presStyleLbl="node1" presStyleIdx="0" presStyleCnt="4" custScaleX="355365">
        <dgm:presLayoutVars>
          <dgm:bulletEnabled val="1"/>
        </dgm:presLayoutVars>
      </dgm:prSet>
      <dgm:spPr/>
    </dgm:pt>
    <dgm:pt modelId="{0CC0CBA3-B2E8-4A03-BD98-8FDFE09FE8F1}" type="pres">
      <dgm:prSet presAssocID="{8DD977CD-90F5-4FCD-9D5B-EEB9AA996DC2}" presName="sibTrans" presStyleLbl="sibTrans2D1" presStyleIdx="0" presStyleCnt="3"/>
      <dgm:spPr/>
    </dgm:pt>
    <dgm:pt modelId="{8755B81C-6C0A-423A-809D-49E4A7F3B67E}" type="pres">
      <dgm:prSet presAssocID="{8DD977CD-90F5-4FCD-9D5B-EEB9AA996DC2}" presName="connectorText" presStyleLbl="sibTrans2D1" presStyleIdx="0" presStyleCnt="3"/>
      <dgm:spPr/>
    </dgm:pt>
    <dgm:pt modelId="{B24C41F5-E4D3-4979-BD40-A7A20883DB4A}" type="pres">
      <dgm:prSet presAssocID="{C897E240-F233-455C-955B-FA84C468C5F8}" presName="node" presStyleLbl="node1" presStyleIdx="1" presStyleCnt="4" custScaleX="269156">
        <dgm:presLayoutVars>
          <dgm:bulletEnabled val="1"/>
        </dgm:presLayoutVars>
      </dgm:prSet>
      <dgm:spPr/>
    </dgm:pt>
    <dgm:pt modelId="{C8A1B0AA-0DD4-44C3-A986-084838238AD9}" type="pres">
      <dgm:prSet presAssocID="{937D012A-647E-4C7E-B8C7-DBF0FEA96B6A}" presName="sibTrans" presStyleLbl="sibTrans2D1" presStyleIdx="1" presStyleCnt="3"/>
      <dgm:spPr/>
    </dgm:pt>
    <dgm:pt modelId="{55BB45DC-447D-4867-A077-E87DED04EE80}" type="pres">
      <dgm:prSet presAssocID="{937D012A-647E-4C7E-B8C7-DBF0FEA96B6A}" presName="connectorText" presStyleLbl="sibTrans2D1" presStyleIdx="1" presStyleCnt="3"/>
      <dgm:spPr/>
    </dgm:pt>
    <dgm:pt modelId="{608CD5E6-A513-40BD-A61C-9C5AB5D65AED}" type="pres">
      <dgm:prSet presAssocID="{FA29468A-C3A3-4FFA-80F0-63683448D96F}" presName="node" presStyleLbl="node1" presStyleIdx="2" presStyleCnt="4" custScaleX="216073">
        <dgm:presLayoutVars>
          <dgm:bulletEnabled val="1"/>
        </dgm:presLayoutVars>
      </dgm:prSet>
      <dgm:spPr/>
    </dgm:pt>
    <dgm:pt modelId="{B08E2D06-68C1-4A5E-9B88-634F2A34D698}" type="pres">
      <dgm:prSet presAssocID="{AD6F91B6-B061-414F-8E29-8B5258BDC810}" presName="sibTrans" presStyleLbl="sibTrans2D1" presStyleIdx="2" presStyleCnt="3"/>
      <dgm:spPr/>
    </dgm:pt>
    <dgm:pt modelId="{9BC8BAF2-497C-4AB0-AC16-8F6260999319}" type="pres">
      <dgm:prSet presAssocID="{AD6F91B6-B061-414F-8E29-8B5258BDC810}" presName="connectorText" presStyleLbl="sibTrans2D1" presStyleIdx="2" presStyleCnt="3"/>
      <dgm:spPr/>
    </dgm:pt>
    <dgm:pt modelId="{541F586D-21BC-4B04-8994-DDDC2FB778C2}" type="pres">
      <dgm:prSet presAssocID="{F5AA8E25-0E65-4945-A4D1-C7A1E0848757}" presName="node" presStyleLbl="node1" presStyleIdx="3" presStyleCnt="4" custScaleX="267118">
        <dgm:presLayoutVars>
          <dgm:bulletEnabled val="1"/>
        </dgm:presLayoutVars>
      </dgm:prSet>
      <dgm:spPr/>
    </dgm:pt>
  </dgm:ptLst>
  <dgm:cxnLst>
    <dgm:cxn modelId="{DD1D660F-FC38-45B6-BBCA-F02AF3772972}" type="presOf" srcId="{8DD977CD-90F5-4FCD-9D5B-EEB9AA996DC2}" destId="{8755B81C-6C0A-423A-809D-49E4A7F3B67E}" srcOrd="1" destOrd="0" presId="urn:microsoft.com/office/officeart/2005/8/layout/process1"/>
    <dgm:cxn modelId="{40626619-D479-4592-BE79-8029C44BDA41}" type="presOf" srcId="{AD6F91B6-B061-414F-8E29-8B5258BDC810}" destId="{9BC8BAF2-497C-4AB0-AC16-8F6260999319}" srcOrd="1" destOrd="0" presId="urn:microsoft.com/office/officeart/2005/8/layout/process1"/>
    <dgm:cxn modelId="{BA40EC1F-04C0-4D75-8693-40684D0596B5}" type="presOf" srcId="{F01089B3-9420-4CF9-B0D7-2D02C3E88D3B}" destId="{015D058A-9966-4808-9A1B-A4AC8078614D}" srcOrd="0" destOrd="0" presId="urn:microsoft.com/office/officeart/2005/8/layout/process1"/>
    <dgm:cxn modelId="{6C13A820-BCA4-4DCA-8186-AA2F08B1C50B}" srcId="{438E390A-8837-4BA8-8CDC-CA73E7F04CA9}" destId="{F5AA8E25-0E65-4945-A4D1-C7A1E0848757}" srcOrd="3" destOrd="0" parTransId="{9E54F7B7-CA03-4F30-AE54-557CB0CB56B5}" sibTransId="{D6DF34EF-6078-44F1-861F-A0776878C09B}"/>
    <dgm:cxn modelId="{A4D2E145-5523-40ED-A451-D351B729FFD7}" srcId="{438E390A-8837-4BA8-8CDC-CA73E7F04CA9}" destId="{C897E240-F233-455C-955B-FA84C468C5F8}" srcOrd="1" destOrd="0" parTransId="{CE4BB2FF-49C2-4C7A-A42F-554CFBBB9171}" sibTransId="{937D012A-647E-4C7E-B8C7-DBF0FEA96B6A}"/>
    <dgm:cxn modelId="{24A7BA73-25F3-4F45-A192-339D87A186CC}" type="presOf" srcId="{C897E240-F233-455C-955B-FA84C468C5F8}" destId="{B24C41F5-E4D3-4979-BD40-A7A20883DB4A}" srcOrd="0" destOrd="0" presId="urn:microsoft.com/office/officeart/2005/8/layout/process1"/>
    <dgm:cxn modelId="{8CBCFF54-27A5-4735-97A6-6C49BCF64745}" type="presOf" srcId="{F5AA8E25-0E65-4945-A4D1-C7A1E0848757}" destId="{541F586D-21BC-4B04-8994-DDDC2FB778C2}" srcOrd="0" destOrd="0" presId="urn:microsoft.com/office/officeart/2005/8/layout/process1"/>
    <dgm:cxn modelId="{3CC5A984-EBEB-4E79-A2E5-3E465E29121F}" type="presOf" srcId="{AD6F91B6-B061-414F-8E29-8B5258BDC810}" destId="{B08E2D06-68C1-4A5E-9B88-634F2A34D698}" srcOrd="0" destOrd="0" presId="urn:microsoft.com/office/officeart/2005/8/layout/process1"/>
    <dgm:cxn modelId="{5C67448D-2162-4266-8DD1-66B82588427C}" srcId="{438E390A-8837-4BA8-8CDC-CA73E7F04CA9}" destId="{F01089B3-9420-4CF9-B0D7-2D02C3E88D3B}" srcOrd="0" destOrd="0" parTransId="{5C2C30F3-4BEE-4863-8213-F328DA74212F}" sibTransId="{8DD977CD-90F5-4FCD-9D5B-EEB9AA996DC2}"/>
    <dgm:cxn modelId="{51172893-75EC-41B0-921B-65A329A80828}" srcId="{438E390A-8837-4BA8-8CDC-CA73E7F04CA9}" destId="{FA29468A-C3A3-4FFA-80F0-63683448D96F}" srcOrd="2" destOrd="0" parTransId="{0D38CC6E-0086-447C-95D3-F27138C0E530}" sibTransId="{AD6F91B6-B061-414F-8E29-8B5258BDC810}"/>
    <dgm:cxn modelId="{265B2A9C-2F6F-4155-9012-7D8BDA6D0100}" type="presOf" srcId="{937D012A-647E-4C7E-B8C7-DBF0FEA96B6A}" destId="{55BB45DC-447D-4867-A077-E87DED04EE80}" srcOrd="1" destOrd="0" presId="urn:microsoft.com/office/officeart/2005/8/layout/process1"/>
    <dgm:cxn modelId="{D50ABEA0-0008-4CF7-B33B-CBCF4AAC90B1}" type="presOf" srcId="{8DD977CD-90F5-4FCD-9D5B-EEB9AA996DC2}" destId="{0CC0CBA3-B2E8-4A03-BD98-8FDFE09FE8F1}" srcOrd="0" destOrd="0" presId="urn:microsoft.com/office/officeart/2005/8/layout/process1"/>
    <dgm:cxn modelId="{59BB96A4-D387-490D-AFD7-EF3F0DF6D614}" type="presOf" srcId="{937D012A-647E-4C7E-B8C7-DBF0FEA96B6A}" destId="{C8A1B0AA-0DD4-44C3-A986-084838238AD9}" srcOrd="0" destOrd="0" presId="urn:microsoft.com/office/officeart/2005/8/layout/process1"/>
    <dgm:cxn modelId="{D03561EC-5D21-402C-B94A-A80ACE23EA74}" type="presOf" srcId="{438E390A-8837-4BA8-8CDC-CA73E7F04CA9}" destId="{D13F7692-7420-45D6-9D7A-9E2BC98ED3AE}" srcOrd="0" destOrd="0" presId="urn:microsoft.com/office/officeart/2005/8/layout/process1"/>
    <dgm:cxn modelId="{3F4122F3-6B5A-4DFC-BDF5-6989785A9840}" type="presOf" srcId="{FA29468A-C3A3-4FFA-80F0-63683448D96F}" destId="{608CD5E6-A513-40BD-A61C-9C5AB5D65AED}" srcOrd="0" destOrd="0" presId="urn:microsoft.com/office/officeart/2005/8/layout/process1"/>
    <dgm:cxn modelId="{A9AE64F7-F0BD-4EC9-89CE-2B38EB5AEE66}" type="presParOf" srcId="{D13F7692-7420-45D6-9D7A-9E2BC98ED3AE}" destId="{015D058A-9966-4808-9A1B-A4AC8078614D}" srcOrd="0" destOrd="0" presId="urn:microsoft.com/office/officeart/2005/8/layout/process1"/>
    <dgm:cxn modelId="{1F2C0ACE-8043-43B0-9F75-6F2D8425F8CD}" type="presParOf" srcId="{D13F7692-7420-45D6-9D7A-9E2BC98ED3AE}" destId="{0CC0CBA3-B2E8-4A03-BD98-8FDFE09FE8F1}" srcOrd="1" destOrd="0" presId="urn:microsoft.com/office/officeart/2005/8/layout/process1"/>
    <dgm:cxn modelId="{4F13017C-1C01-49F7-A08B-2C4EFBB494D2}" type="presParOf" srcId="{0CC0CBA3-B2E8-4A03-BD98-8FDFE09FE8F1}" destId="{8755B81C-6C0A-423A-809D-49E4A7F3B67E}" srcOrd="0" destOrd="0" presId="urn:microsoft.com/office/officeart/2005/8/layout/process1"/>
    <dgm:cxn modelId="{725A7C07-13FB-48BB-ABBC-8F72BBE3EEBF}" type="presParOf" srcId="{D13F7692-7420-45D6-9D7A-9E2BC98ED3AE}" destId="{B24C41F5-E4D3-4979-BD40-A7A20883DB4A}" srcOrd="2" destOrd="0" presId="urn:microsoft.com/office/officeart/2005/8/layout/process1"/>
    <dgm:cxn modelId="{7ACC1A0C-78F9-4A8D-975C-3AE842EA0E27}" type="presParOf" srcId="{D13F7692-7420-45D6-9D7A-9E2BC98ED3AE}" destId="{C8A1B0AA-0DD4-44C3-A986-084838238AD9}" srcOrd="3" destOrd="0" presId="urn:microsoft.com/office/officeart/2005/8/layout/process1"/>
    <dgm:cxn modelId="{4655F8D1-C062-4FBC-AE0B-0CF4D9D45E98}" type="presParOf" srcId="{C8A1B0AA-0DD4-44C3-A986-084838238AD9}" destId="{55BB45DC-447D-4867-A077-E87DED04EE80}" srcOrd="0" destOrd="0" presId="urn:microsoft.com/office/officeart/2005/8/layout/process1"/>
    <dgm:cxn modelId="{DEB14C62-1B16-4DF6-AE28-A74223E78F4C}" type="presParOf" srcId="{D13F7692-7420-45D6-9D7A-9E2BC98ED3AE}" destId="{608CD5E6-A513-40BD-A61C-9C5AB5D65AED}" srcOrd="4" destOrd="0" presId="urn:microsoft.com/office/officeart/2005/8/layout/process1"/>
    <dgm:cxn modelId="{32D5AAE3-2399-4924-A162-185DAD577896}" type="presParOf" srcId="{D13F7692-7420-45D6-9D7A-9E2BC98ED3AE}" destId="{B08E2D06-68C1-4A5E-9B88-634F2A34D698}" srcOrd="5" destOrd="0" presId="urn:microsoft.com/office/officeart/2005/8/layout/process1"/>
    <dgm:cxn modelId="{26BC1798-3B28-46D7-BE5C-38665E4714E5}" type="presParOf" srcId="{B08E2D06-68C1-4A5E-9B88-634F2A34D698}" destId="{9BC8BAF2-497C-4AB0-AC16-8F6260999319}" srcOrd="0" destOrd="0" presId="urn:microsoft.com/office/officeart/2005/8/layout/process1"/>
    <dgm:cxn modelId="{0E0581DD-3EAE-44CC-894B-E998DDB26F1F}" type="presParOf" srcId="{D13F7692-7420-45D6-9D7A-9E2BC98ED3AE}" destId="{541F586D-21BC-4B04-8994-DDDC2FB778C2}" srcOrd="6"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07F6E6-C8DE-4329-BB43-92C77E3A88E0}">
      <dsp:nvSpPr>
        <dsp:cNvPr id="0" name=""/>
        <dsp:cNvSpPr/>
      </dsp:nvSpPr>
      <dsp:spPr>
        <a:xfrm rot="5400000">
          <a:off x="2008088" y="1113064"/>
          <a:ext cx="931558" cy="1060546"/>
        </a:xfrm>
        <a:prstGeom prst="bentUpArrow">
          <a:avLst>
            <a:gd name="adj1" fmla="val 32840"/>
            <a:gd name="adj2" fmla="val 25000"/>
            <a:gd name="adj3" fmla="val 3578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E4D0D8A-DE0A-467C-B0C4-A6F3C3A95287}">
      <dsp:nvSpPr>
        <dsp:cNvPr id="0" name=""/>
        <dsp:cNvSpPr/>
      </dsp:nvSpPr>
      <dsp:spPr>
        <a:xfrm>
          <a:off x="1545703" y="28086"/>
          <a:ext cx="2877719" cy="1097686"/>
        </a:xfrm>
        <a:prstGeom prst="roundRect">
          <a:avLst>
            <a:gd name="adj" fmla="val 16670"/>
          </a:avLst>
        </a:prstGeom>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6350" cap="flat" cmpd="sng" algn="ctr">
          <a:solidFill>
            <a:schemeClr val="accent2"/>
          </a:solidFill>
          <a:prstDash val="solid"/>
          <a:miter lim="800000"/>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tr-TR" sz="1300" b="1" kern="1200" dirty="0"/>
            <a:t>Researched studying at Khoja Akhmet </a:t>
          </a:r>
          <a:r>
            <a:rPr lang="tr-TR" sz="1300" b="1" kern="1200" dirty="0" err="1"/>
            <a:t>Yassawi</a:t>
          </a:r>
          <a:r>
            <a:rPr lang="tr-TR" sz="1300" b="1" kern="1200" dirty="0"/>
            <a:t> International Kazakh-Turkish University, and Abay Kazakh National Pedagogy University </a:t>
          </a:r>
          <a:endParaRPr lang="tr-TR" sz="1300" kern="1200" dirty="0"/>
        </a:p>
      </dsp:txBody>
      <dsp:txXfrm>
        <a:off x="1599297" y="81680"/>
        <a:ext cx="2770531" cy="990498"/>
      </dsp:txXfrm>
    </dsp:sp>
    <dsp:sp modelId="{21BC629C-3D10-483D-8E18-6D2FE0713E06}">
      <dsp:nvSpPr>
        <dsp:cNvPr id="0" name=""/>
        <dsp:cNvSpPr/>
      </dsp:nvSpPr>
      <dsp:spPr>
        <a:xfrm flipH="1">
          <a:off x="4163659" y="396646"/>
          <a:ext cx="350561" cy="359457"/>
        </a:xfrm>
        <a:prstGeom prst="rect">
          <a:avLst/>
        </a:prstGeom>
        <a:noFill/>
        <a:ln>
          <a:noFill/>
        </a:ln>
        <a:effectLst/>
      </dsp:spPr>
      <dsp:style>
        <a:lnRef idx="0">
          <a:scrgbClr r="0" g="0" b="0"/>
        </a:lnRef>
        <a:fillRef idx="0">
          <a:scrgbClr r="0" g="0" b="0"/>
        </a:fillRef>
        <a:effectRef idx="0">
          <a:scrgbClr r="0" g="0" b="0"/>
        </a:effectRef>
        <a:fontRef idx="minor"/>
      </dsp:style>
    </dsp:sp>
    <dsp:sp modelId="{4B032333-5C2D-403D-8FE4-9A4CF00DA487}">
      <dsp:nvSpPr>
        <dsp:cNvPr id="0" name=""/>
        <dsp:cNvSpPr/>
      </dsp:nvSpPr>
      <dsp:spPr>
        <a:xfrm rot="5400000">
          <a:off x="3455484" y="2306462"/>
          <a:ext cx="931558" cy="1060546"/>
        </a:xfrm>
        <a:prstGeom prst="bentUpArrow">
          <a:avLst>
            <a:gd name="adj1" fmla="val 32840"/>
            <a:gd name="adj2" fmla="val 25000"/>
            <a:gd name="adj3" fmla="val 3578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4B7D6F6-E42C-4B5F-AD2D-B3ACC5DFE9B1}">
      <dsp:nvSpPr>
        <dsp:cNvPr id="0" name=""/>
        <dsp:cNvSpPr/>
      </dsp:nvSpPr>
      <dsp:spPr>
        <a:xfrm>
          <a:off x="3008589" y="1242150"/>
          <a:ext cx="2900928" cy="1097686"/>
        </a:xfrm>
        <a:prstGeom prst="roundRect">
          <a:avLst>
            <a:gd name="adj" fmla="val 1667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tr-TR" sz="1300" b="1" kern="1200" dirty="0"/>
            <a:t>208 men  (%40.9)</a:t>
          </a:r>
          <a:endParaRPr lang="tr-TR" sz="1300" kern="1200" dirty="0"/>
        </a:p>
      </dsp:txBody>
      <dsp:txXfrm>
        <a:off x="3062183" y="1295744"/>
        <a:ext cx="2793740" cy="990498"/>
      </dsp:txXfrm>
    </dsp:sp>
    <dsp:sp modelId="{A278A203-4D3D-4240-8DA6-30DFB48A390C}">
      <dsp:nvSpPr>
        <dsp:cNvPr id="0" name=""/>
        <dsp:cNvSpPr/>
      </dsp:nvSpPr>
      <dsp:spPr>
        <a:xfrm flipH="1" flipV="1">
          <a:off x="5464694" y="1661331"/>
          <a:ext cx="621478" cy="296217"/>
        </a:xfrm>
        <a:prstGeom prst="rect">
          <a:avLst/>
        </a:prstGeom>
        <a:noFill/>
        <a:ln>
          <a:noFill/>
        </a:ln>
        <a:effectLst/>
      </dsp:spPr>
      <dsp:style>
        <a:lnRef idx="0">
          <a:scrgbClr r="0" g="0" b="0"/>
        </a:lnRef>
        <a:fillRef idx="0">
          <a:scrgbClr r="0" g="0" b="0"/>
        </a:fillRef>
        <a:effectRef idx="0">
          <a:scrgbClr r="0" g="0" b="0"/>
        </a:effectRef>
        <a:fontRef idx="minor"/>
      </dsp:style>
    </dsp:sp>
    <dsp:sp modelId="{03038106-7E85-40DE-A787-4704A0346511}">
      <dsp:nvSpPr>
        <dsp:cNvPr id="0" name=""/>
        <dsp:cNvSpPr/>
      </dsp:nvSpPr>
      <dsp:spPr>
        <a:xfrm rot="5400000">
          <a:off x="5306942" y="3564185"/>
          <a:ext cx="931558" cy="1060546"/>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AB243D8-F551-4AEC-92B0-35A7662B18E4}">
      <dsp:nvSpPr>
        <dsp:cNvPr id="0" name=""/>
        <dsp:cNvSpPr/>
      </dsp:nvSpPr>
      <dsp:spPr>
        <a:xfrm>
          <a:off x="4489258" y="2438760"/>
          <a:ext cx="3276355" cy="1097686"/>
        </a:xfrm>
        <a:prstGeom prst="roundRect">
          <a:avLst>
            <a:gd name="adj" fmla="val 16670"/>
          </a:avLst>
        </a:prstGeom>
        <a:solidFill>
          <a:schemeClr val="accent1"/>
        </a:solidFill>
        <a:ln w="12700" cap="flat" cmpd="sng" algn="ctr">
          <a:solidFill>
            <a:schemeClr val="accent1">
              <a:shade val="50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tr-TR" sz="1300" b="1" kern="1200" dirty="0"/>
            <a:t>301 women (%59.1</a:t>
          </a:r>
          <a:r>
            <a:rPr lang="ru-RU" sz="1300" b="1" kern="1200" dirty="0"/>
            <a:t>)</a:t>
          </a:r>
          <a:r>
            <a:rPr lang="tr-TR" sz="1300" b="1" kern="1200" dirty="0"/>
            <a:t> </a:t>
          </a:r>
          <a:endParaRPr lang="tr-TR" sz="1300" kern="1200" dirty="0"/>
        </a:p>
      </dsp:txBody>
      <dsp:txXfrm>
        <a:off x="4542852" y="2492354"/>
        <a:ext cx="3169167" cy="990498"/>
      </dsp:txXfrm>
    </dsp:sp>
    <dsp:sp modelId="{D6D574C0-2948-4517-8508-C85409442B97}">
      <dsp:nvSpPr>
        <dsp:cNvPr id="0" name=""/>
        <dsp:cNvSpPr/>
      </dsp:nvSpPr>
      <dsp:spPr>
        <a:xfrm>
          <a:off x="6817756" y="2598905"/>
          <a:ext cx="1140556" cy="887198"/>
        </a:xfrm>
        <a:prstGeom prst="rect">
          <a:avLst/>
        </a:prstGeom>
        <a:noFill/>
        <a:ln>
          <a:noFill/>
        </a:ln>
        <a:effectLst/>
      </dsp:spPr>
      <dsp:style>
        <a:lnRef idx="0">
          <a:scrgbClr r="0" g="0" b="0"/>
        </a:lnRef>
        <a:fillRef idx="0">
          <a:scrgbClr r="0" g="0" b="0"/>
        </a:fillRef>
        <a:effectRef idx="0">
          <a:scrgbClr r="0" g="0" b="0"/>
        </a:effectRef>
        <a:fontRef idx="minor"/>
      </dsp:style>
    </dsp:sp>
    <dsp:sp modelId="{2A1D7CA7-648C-4D15-8156-479C96B2058E}">
      <dsp:nvSpPr>
        <dsp:cNvPr id="0" name=""/>
        <dsp:cNvSpPr/>
      </dsp:nvSpPr>
      <dsp:spPr>
        <a:xfrm>
          <a:off x="6193599" y="3755367"/>
          <a:ext cx="2503924" cy="109768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t>A total of 509 students accepted voluntarily participated</a:t>
          </a:r>
          <a:endParaRPr lang="ru-RU" sz="1300" b="1" kern="1200" dirty="0"/>
        </a:p>
      </dsp:txBody>
      <dsp:txXfrm>
        <a:off x="6247193" y="3808961"/>
        <a:ext cx="2396736" cy="9904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D058A-9966-4808-9A1B-A4AC8078614D}">
      <dsp:nvSpPr>
        <dsp:cNvPr id="0" name=""/>
        <dsp:cNvSpPr/>
      </dsp:nvSpPr>
      <dsp:spPr>
        <a:xfrm>
          <a:off x="6809" y="1740950"/>
          <a:ext cx="2890211" cy="1936766"/>
        </a:xfrm>
        <a:prstGeom prst="roundRect">
          <a:avLst>
            <a:gd name="adj" fmla="val 10000"/>
          </a:avLst>
        </a:prstGeom>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solidFill>
          <a:prstDash val="solid"/>
          <a:miter lim="800000"/>
        </a:ln>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tr-TR" sz="2800" kern="1200" dirty="0"/>
            <a:t>Analysis of data</a:t>
          </a:r>
        </a:p>
      </dsp:txBody>
      <dsp:txXfrm>
        <a:off x="63535" y="1797676"/>
        <a:ext cx="2776759" cy="1823314"/>
      </dsp:txXfrm>
    </dsp:sp>
    <dsp:sp modelId="{0CC0CBA3-B2E8-4A03-BD98-8FDFE09FE8F1}">
      <dsp:nvSpPr>
        <dsp:cNvPr id="0" name=""/>
        <dsp:cNvSpPr/>
      </dsp:nvSpPr>
      <dsp:spPr>
        <a:xfrm>
          <a:off x="2978351" y="2608483"/>
          <a:ext cx="172421" cy="20170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tr-TR" sz="800" kern="1200"/>
        </a:p>
      </dsp:txBody>
      <dsp:txXfrm>
        <a:off x="2978351" y="2648823"/>
        <a:ext cx="120695" cy="121020"/>
      </dsp:txXfrm>
    </dsp:sp>
    <dsp:sp modelId="{B24C41F5-E4D3-4979-BD40-A7A20883DB4A}">
      <dsp:nvSpPr>
        <dsp:cNvPr id="0" name=""/>
        <dsp:cNvSpPr/>
      </dsp:nvSpPr>
      <dsp:spPr>
        <a:xfrm>
          <a:off x="3222343" y="1740950"/>
          <a:ext cx="2189066" cy="1936766"/>
        </a:xfrm>
        <a:prstGeom prst="roundRect">
          <a:avLst>
            <a:gd name="adj" fmla="val 10000"/>
          </a:avLst>
        </a:prstGeom>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accent4"/>
        </a:lnRef>
        <a:fillRef idx="3">
          <a:schemeClr val="accent4"/>
        </a:fillRef>
        <a:effectRef idx="3">
          <a:schemeClr val="accent4"/>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SPSS 20 and </a:t>
          </a:r>
          <a:r>
            <a:rPr lang="en-US" sz="2000" kern="1200" dirty="0" err="1"/>
            <a:t>Lisrel</a:t>
          </a:r>
          <a:r>
            <a:rPr lang="en-US" sz="2000" kern="1200" dirty="0"/>
            <a:t> 8.7 package programs were used for data analysis.</a:t>
          </a:r>
          <a:endParaRPr lang="tr-TR" sz="2000" kern="1200" dirty="0"/>
        </a:p>
      </dsp:txBody>
      <dsp:txXfrm>
        <a:off x="3279069" y="1797676"/>
        <a:ext cx="2075614" cy="1823314"/>
      </dsp:txXfrm>
    </dsp:sp>
    <dsp:sp modelId="{C8A1B0AA-0DD4-44C3-A986-084838238AD9}">
      <dsp:nvSpPr>
        <dsp:cNvPr id="0" name=""/>
        <dsp:cNvSpPr/>
      </dsp:nvSpPr>
      <dsp:spPr>
        <a:xfrm>
          <a:off x="5492741" y="2608483"/>
          <a:ext cx="172421" cy="201700"/>
        </a:xfrm>
        <a:prstGeom prst="rightArrow">
          <a:avLst>
            <a:gd name="adj1" fmla="val 60000"/>
            <a:gd name="adj2" fmla="val 50000"/>
          </a:avLst>
        </a:prstGeom>
        <a:solidFill>
          <a:schemeClr val="accent2">
            <a:hueOff val="-727682"/>
            <a:satOff val="-41964"/>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tr-TR" sz="800" kern="1200"/>
        </a:p>
      </dsp:txBody>
      <dsp:txXfrm>
        <a:off x="5492741" y="2648823"/>
        <a:ext cx="120695" cy="121020"/>
      </dsp:txXfrm>
    </dsp:sp>
    <dsp:sp modelId="{608CD5E6-A513-40BD-A61C-9C5AB5D65AED}">
      <dsp:nvSpPr>
        <dsp:cNvPr id="0" name=""/>
        <dsp:cNvSpPr/>
      </dsp:nvSpPr>
      <dsp:spPr>
        <a:xfrm>
          <a:off x="5736733" y="1740950"/>
          <a:ext cx="1757338" cy="1936766"/>
        </a:xfrm>
        <a:prstGeom prst="roundRect">
          <a:avLst>
            <a:gd name="adj" fmla="val 10000"/>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Confirmatory Factor Analysis for the construct validity of the scale</a:t>
          </a:r>
          <a:endParaRPr lang="tr-TR" sz="2000" kern="1200" dirty="0"/>
        </a:p>
      </dsp:txBody>
      <dsp:txXfrm>
        <a:off x="5788204" y="1792421"/>
        <a:ext cx="1654396" cy="1833824"/>
      </dsp:txXfrm>
    </dsp:sp>
    <dsp:sp modelId="{B08E2D06-68C1-4A5E-9B88-634F2A34D698}">
      <dsp:nvSpPr>
        <dsp:cNvPr id="0" name=""/>
        <dsp:cNvSpPr/>
      </dsp:nvSpPr>
      <dsp:spPr>
        <a:xfrm>
          <a:off x="7575402" y="2608483"/>
          <a:ext cx="172421" cy="201700"/>
        </a:xfrm>
        <a:prstGeom prst="rightArrow">
          <a:avLst>
            <a:gd name="adj1" fmla="val 60000"/>
            <a:gd name="adj2" fmla="val 50000"/>
          </a:avLst>
        </a:prstGeom>
        <a:solidFill>
          <a:schemeClr val="accent2">
            <a:hueOff val="-1455363"/>
            <a:satOff val="-83928"/>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tr-TR" sz="800" kern="1200"/>
        </a:p>
      </dsp:txBody>
      <dsp:txXfrm>
        <a:off x="7575402" y="2648823"/>
        <a:ext cx="120695" cy="121020"/>
      </dsp:txXfrm>
    </dsp:sp>
    <dsp:sp modelId="{541F586D-21BC-4B04-8994-DDDC2FB778C2}">
      <dsp:nvSpPr>
        <dsp:cNvPr id="0" name=""/>
        <dsp:cNvSpPr/>
      </dsp:nvSpPr>
      <dsp:spPr>
        <a:xfrm>
          <a:off x="7819395" y="1740950"/>
          <a:ext cx="2172491" cy="1936766"/>
        </a:xfrm>
        <a:prstGeom prst="roundRect">
          <a:avLst>
            <a:gd name="adj" fmla="val 10000"/>
          </a:avLst>
        </a:prstGeom>
        <a:solidFill>
          <a:schemeClr val="dk1"/>
        </a:solidFill>
        <a:ln w="19050" cap="flat" cmpd="sng" algn="ctr">
          <a:solidFill>
            <a:schemeClr val="lt1"/>
          </a:solidFill>
          <a:prstDash val="solid"/>
          <a:miter lim="800000"/>
        </a:ln>
        <a:effectLst/>
      </dsp:spPr>
      <dsp:style>
        <a:lnRef idx="3">
          <a:schemeClr val="lt1"/>
        </a:lnRef>
        <a:fillRef idx="1">
          <a:schemeClr val="dk1"/>
        </a:fillRef>
        <a:effectRef idx="1">
          <a:schemeClr val="dk1"/>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err="1"/>
            <a:t>Cronbach</a:t>
          </a:r>
          <a:r>
            <a:rPr lang="en-US" sz="1900" kern="1200" dirty="0"/>
            <a:t> Alpha reliability analysis was used to determine the internal consistency.</a:t>
          </a:r>
          <a:r>
            <a:rPr lang="tr-TR" sz="1900" kern="1200" dirty="0"/>
            <a:t>.</a:t>
          </a:r>
        </a:p>
      </dsp:txBody>
      <dsp:txXfrm>
        <a:off x="7876121" y="1797676"/>
        <a:ext cx="2059039" cy="1823314"/>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E2F45E-2B5B-46A8-9755-CC1DD957E5DF}" type="datetimeFigureOut">
              <a:rPr lang="tr-TR" smtClean="0"/>
              <a:t>2.04.2020</a:t>
            </a:fld>
            <a:endParaRPr lang="tr-TR"/>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1954DB-9D17-48AA-A1D2-1D8ED1C9EF9F}" type="slidenum">
              <a:rPr lang="tr-TR" smtClean="0"/>
              <a:t>‹#›</a:t>
            </a:fld>
            <a:endParaRPr lang="tr-TR"/>
          </a:p>
        </p:txBody>
      </p:sp>
    </p:spTree>
    <p:extLst>
      <p:ext uri="{BB962C8B-B14F-4D97-AF65-F5344CB8AC3E}">
        <p14:creationId xmlns:p14="http://schemas.microsoft.com/office/powerpoint/2010/main" val="1501485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p:txBody>
          <a:bodyPr/>
          <a:lstStyle/>
          <a:p>
            <a:fld id="{C764DE79-268F-4C1A-8933-263129D2AF90}" type="datetimeFigureOut">
              <a:rPr lang="en-US" dirty="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Content Placeholder 3"/>
          <p:cNvSpPr>
            <a:spLocks noGrp="1"/>
          </p:cNvSpPr>
          <p:nvPr>
            <p:ph sz="half" idx="2"/>
          </p:nvPr>
        </p:nvSpPr>
        <p:spPr>
          <a:xfrm>
            <a:off x="839788" y="2505075"/>
            <a:ext cx="5157787"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Content Placeholder 5"/>
          <p:cNvSpPr>
            <a:spLocks noGrp="1"/>
          </p:cNvSpPr>
          <p:nvPr>
            <p:ph sz="quarter" idx="4"/>
          </p:nvPr>
        </p:nvSpPr>
        <p:spPr>
          <a:xfrm>
            <a:off x="6172200" y="2505075"/>
            <a:ext cx="5183188"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Date Placeholder 4"/>
          <p:cNvSpPr>
            <a:spLocks noGrp="1"/>
          </p:cNvSpPr>
          <p:nvPr>
            <p:ph type="dt" sz="half" idx="10"/>
          </p:nvPr>
        </p:nvSpPr>
        <p:spPr/>
        <p:txBody>
          <a:bodyPr/>
          <a:lstStyle/>
          <a:p>
            <a:fld id="{C764DE79-268F-4C1A-8933-263129D2AF90}" type="datetimeFigureOut">
              <a:rPr lang="en-US" dirty="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Date Placeholder 4"/>
          <p:cNvSpPr>
            <a:spLocks noGrp="1"/>
          </p:cNvSpPr>
          <p:nvPr>
            <p:ph type="dt" sz="half" idx="10"/>
          </p:nvPr>
        </p:nvSpPr>
        <p:spPr/>
        <p:txBody>
          <a:bodyPr/>
          <a:lstStyle/>
          <a:p>
            <a:fld id="{C764DE79-268F-4C1A-8933-263129D2AF90}" type="datetimeFigureOut">
              <a:rPr lang="en-US" dirty="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4/2/2020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10548B05-AC25-4AB2-B72A-2095E1D79DCF}"/>
              </a:ext>
            </a:extLst>
          </p:cNvPr>
          <p:cNvSpPr>
            <a:spLocks noGrp="1"/>
          </p:cNvSpPr>
          <p:nvPr>
            <p:ph type="ctrTitle"/>
          </p:nvPr>
        </p:nvSpPr>
        <p:spPr>
          <a:xfrm>
            <a:off x="1693681" y="2776195"/>
            <a:ext cx="9144000" cy="1366313"/>
          </a:xfrm>
          <a:effectLst/>
        </p:spPr>
        <p:txBody>
          <a:bodyPr>
            <a:noAutofit/>
          </a:bodyPr>
          <a:lstStyle/>
          <a:p>
            <a:r>
              <a:rPr lang="en-US" sz="4000" b="1" dirty="0"/>
              <a:t>The Validity and Reliability Study of WHO Quality of Life Scale Short Form (WHOQOL-</a:t>
            </a:r>
            <a:r>
              <a:rPr lang="en-US" sz="4000" b="1" dirty="0" err="1"/>
              <a:t>Bref</a:t>
            </a:r>
            <a:r>
              <a:rPr lang="en-US" sz="4000" b="1" dirty="0"/>
              <a:t>) in Kazakh Language</a:t>
            </a:r>
            <a:endParaRPr lang="ru-RU" sz="4000" b="1" dirty="0"/>
          </a:p>
        </p:txBody>
      </p:sp>
      <p:sp>
        <p:nvSpPr>
          <p:cNvPr id="3" name="Alt Başlık 2">
            <a:extLst>
              <a:ext uri="{FF2B5EF4-FFF2-40B4-BE49-F238E27FC236}">
                <a16:creationId xmlns:a16="http://schemas.microsoft.com/office/drawing/2014/main" id="{B666AD91-CBF5-4A01-B226-CCF1A11C94DB}"/>
              </a:ext>
            </a:extLst>
          </p:cNvPr>
          <p:cNvSpPr>
            <a:spLocks noGrp="1"/>
          </p:cNvSpPr>
          <p:nvPr>
            <p:ph type="subTitle" idx="1"/>
          </p:nvPr>
        </p:nvSpPr>
        <p:spPr>
          <a:xfrm>
            <a:off x="2479249" y="5884783"/>
            <a:ext cx="9712751" cy="1655762"/>
          </a:xfrm>
        </p:spPr>
        <p:txBody>
          <a:bodyPr>
            <a:normAutofit/>
          </a:bodyPr>
          <a:lstStyle/>
          <a:p>
            <a:r>
              <a:rPr lang="tr-TR" sz="1200" b="1" dirty="0">
                <a:ln w="12700">
                  <a:solidFill>
                    <a:schemeClr val="accent1"/>
                  </a:solidFill>
                  <a:prstDash val="solid"/>
                </a:ln>
                <a:solidFill>
                  <a:srgbClr val="00B050"/>
                </a:solidFill>
              </a:rPr>
              <a:t>                                             </a:t>
            </a:r>
            <a:r>
              <a:rPr lang="ru-RU" sz="1200" b="1" dirty="0">
                <a:ln w="12700">
                  <a:solidFill>
                    <a:schemeClr val="accent1"/>
                  </a:solidFill>
                  <a:prstDash val="solid"/>
                </a:ln>
                <a:solidFill>
                  <a:srgbClr val="00B050"/>
                </a:solidFill>
              </a:rPr>
              <a:t>                                </a:t>
            </a:r>
            <a:r>
              <a:rPr lang="tr-TR" sz="1200" b="1" dirty="0">
                <a:ln w="12700">
                  <a:solidFill>
                    <a:schemeClr val="accent1"/>
                  </a:solidFill>
                  <a:prstDash val="solid"/>
                </a:ln>
                <a:solidFill>
                  <a:srgbClr val="00B050"/>
                </a:solidFill>
              </a:rPr>
              <a:t> </a:t>
            </a:r>
            <a:endParaRPr lang="ru-RU" sz="1200" b="1" dirty="0">
              <a:ln w="12700">
                <a:solidFill>
                  <a:schemeClr val="accent1"/>
                </a:solidFill>
                <a:prstDash val="solid"/>
              </a:ln>
              <a:solidFill>
                <a:srgbClr val="00B050"/>
              </a:solidFill>
            </a:endParaRPr>
          </a:p>
          <a:p>
            <a:r>
              <a:rPr lang="ru-RU" sz="1200" b="1" dirty="0">
                <a:ln w="12700">
                  <a:solidFill>
                    <a:schemeClr val="accent1"/>
                  </a:solidFill>
                  <a:prstDash val="solid"/>
                </a:ln>
                <a:solidFill>
                  <a:srgbClr val="00B050"/>
                </a:solidFill>
              </a:rPr>
              <a:t>                                                  </a:t>
            </a:r>
            <a:r>
              <a:rPr lang="tr-TR" sz="1200" b="1" dirty="0">
                <a:ln w="12700">
                  <a:solidFill>
                    <a:schemeClr val="accent1"/>
                  </a:solidFill>
                  <a:prstDash val="solid"/>
                </a:ln>
                <a:solidFill>
                  <a:srgbClr val="00B050"/>
                </a:solidFill>
              </a:rPr>
              <a:t>                                   Baglan YERMAKHANOV</a:t>
            </a:r>
            <a:r>
              <a:rPr lang="ru-RU" sz="1200" b="1" dirty="0">
                <a:ln w="12700">
                  <a:solidFill>
                    <a:schemeClr val="accent1"/>
                  </a:solidFill>
                  <a:prstDash val="solid"/>
                </a:ln>
                <a:solidFill>
                  <a:srgbClr val="00B050"/>
                </a:solidFill>
              </a:rPr>
              <a:t>*</a:t>
            </a:r>
            <a:r>
              <a:rPr lang="tr-TR" sz="1200" b="1" dirty="0">
                <a:ln w="12700">
                  <a:solidFill>
                    <a:schemeClr val="accent1"/>
                  </a:solidFill>
                  <a:prstDash val="solid"/>
                </a:ln>
                <a:solidFill>
                  <a:srgbClr val="00B050"/>
                </a:solidFill>
              </a:rPr>
              <a:t>, Prof.Dr. Erdal ZORBA</a:t>
            </a:r>
            <a:r>
              <a:rPr lang="ru-RU" sz="1200" b="1" dirty="0">
                <a:ln w="12700">
                  <a:solidFill>
                    <a:schemeClr val="accent1"/>
                  </a:solidFill>
                  <a:prstDash val="solid"/>
                </a:ln>
                <a:solidFill>
                  <a:srgbClr val="00B050"/>
                </a:solidFill>
              </a:rPr>
              <a:t>**</a:t>
            </a:r>
            <a:r>
              <a:rPr lang="tr-TR" sz="1200" b="1" dirty="0">
                <a:ln w="12700">
                  <a:solidFill>
                    <a:schemeClr val="accent1"/>
                  </a:solidFill>
                  <a:prstDash val="solid"/>
                </a:ln>
                <a:solidFill>
                  <a:srgbClr val="00B050"/>
                </a:solidFill>
              </a:rPr>
              <a:t>, Assoc. Prof. PhD Mutlu TURKMEN</a:t>
            </a:r>
            <a:r>
              <a:rPr lang="ru-RU" sz="1200" b="1" dirty="0">
                <a:ln w="12700">
                  <a:solidFill>
                    <a:schemeClr val="accent1"/>
                  </a:solidFill>
                  <a:prstDash val="solid"/>
                </a:ln>
                <a:solidFill>
                  <a:srgbClr val="00B050"/>
                </a:solidFill>
              </a:rPr>
              <a:t>***</a:t>
            </a:r>
            <a:endParaRPr lang="tr-TR" sz="1200" b="1" dirty="0">
              <a:ln w="12700">
                <a:solidFill>
                  <a:schemeClr val="accent1"/>
                </a:solidFill>
                <a:prstDash val="solid"/>
              </a:ln>
              <a:solidFill>
                <a:srgbClr val="00B050"/>
              </a:solidFill>
            </a:endParaRPr>
          </a:p>
          <a:p>
            <a:endParaRPr lang="tr-TR" sz="1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cxnSp>
        <p:nvCxnSpPr>
          <p:cNvPr id="7" name="Düz Bağlayıcı 6">
            <a:extLst>
              <a:ext uri="{FF2B5EF4-FFF2-40B4-BE49-F238E27FC236}">
                <a16:creationId xmlns:a16="http://schemas.microsoft.com/office/drawing/2014/main" id="{E1BA07E6-71A8-42D6-8CBC-0B9444120705}"/>
              </a:ext>
            </a:extLst>
          </p:cNvPr>
          <p:cNvCxnSpPr/>
          <p:nvPr/>
        </p:nvCxnSpPr>
        <p:spPr>
          <a:xfrm>
            <a:off x="2009480" y="4108942"/>
            <a:ext cx="8474697" cy="0"/>
          </a:xfrm>
          <a:prstGeom prst="line">
            <a:avLst/>
          </a:prstGeom>
        </p:spPr>
        <p:style>
          <a:lnRef idx="3">
            <a:schemeClr val="dk1"/>
          </a:lnRef>
          <a:fillRef idx="0">
            <a:schemeClr val="dk1"/>
          </a:fillRef>
          <a:effectRef idx="2">
            <a:schemeClr val="dk1"/>
          </a:effectRef>
          <a:fontRef idx="minor">
            <a:schemeClr val="tx1"/>
          </a:fontRef>
        </p:style>
      </p:cxnSp>
      <p:pic>
        <p:nvPicPr>
          <p:cNvPr id="8" name="Resim 7">
            <a:extLst>
              <a:ext uri="{FF2B5EF4-FFF2-40B4-BE49-F238E27FC236}">
                <a16:creationId xmlns:a16="http://schemas.microsoft.com/office/drawing/2014/main" id="{BCD99F81-55B9-4564-98C7-B19329828E25}"/>
              </a:ext>
            </a:extLst>
          </p:cNvPr>
          <p:cNvPicPr>
            <a:picLocks noChangeAspect="1"/>
          </p:cNvPicPr>
          <p:nvPr/>
        </p:nvPicPr>
        <p:blipFill>
          <a:blip r:embed="rId2"/>
          <a:stretch>
            <a:fillRect/>
          </a:stretch>
        </p:blipFill>
        <p:spPr>
          <a:xfrm>
            <a:off x="10484177" y="57312"/>
            <a:ext cx="1630880" cy="1473019"/>
          </a:xfrm>
          <a:prstGeom prst="rect">
            <a:avLst/>
          </a:prstGeom>
        </p:spPr>
      </p:pic>
      <p:pic>
        <p:nvPicPr>
          <p:cNvPr id="6" name="Resim 5">
            <a:extLst>
              <a:ext uri="{FF2B5EF4-FFF2-40B4-BE49-F238E27FC236}">
                <a16:creationId xmlns:a16="http://schemas.microsoft.com/office/drawing/2014/main" id="{CDEC5FAC-3E0F-4730-A021-60CC2AD59389}"/>
              </a:ext>
            </a:extLst>
          </p:cNvPr>
          <p:cNvPicPr>
            <a:picLocks noChangeAspect="1"/>
          </p:cNvPicPr>
          <p:nvPr/>
        </p:nvPicPr>
        <p:blipFill>
          <a:blip r:embed="rId3"/>
          <a:stretch>
            <a:fillRect/>
          </a:stretch>
        </p:blipFill>
        <p:spPr>
          <a:xfrm>
            <a:off x="76943" y="0"/>
            <a:ext cx="1932537" cy="1696825"/>
          </a:xfrm>
          <a:prstGeom prst="rect">
            <a:avLst/>
          </a:prstGeom>
        </p:spPr>
      </p:pic>
    </p:spTree>
    <p:extLst>
      <p:ext uri="{BB962C8B-B14F-4D97-AF65-F5344CB8AC3E}">
        <p14:creationId xmlns:p14="http://schemas.microsoft.com/office/powerpoint/2010/main" val="8870543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0"/>
            <a:ext cx="10515600" cy="1325563"/>
          </a:xfrm>
        </p:spPr>
        <p:txBody>
          <a:bodyPr/>
          <a:lstStyle/>
          <a:p>
            <a:r>
              <a:rPr lang="tr-TR" dirty="0">
                <a:latin typeface="+mn-lt"/>
              </a:rPr>
              <a:t>RESULTS</a:t>
            </a: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754817" y="89555"/>
            <a:ext cx="1162000" cy="876692"/>
          </a:xfrm>
          <a:prstGeom prst="rect">
            <a:avLst/>
          </a:prstGeom>
        </p:spPr>
      </p:pic>
      <p:sp>
        <p:nvSpPr>
          <p:cNvPr id="8" name="Dikdörtgen 7">
            <a:extLst>
              <a:ext uri="{FF2B5EF4-FFF2-40B4-BE49-F238E27FC236}">
                <a16:creationId xmlns:a16="http://schemas.microsoft.com/office/drawing/2014/main" id="{B23EBC2B-B532-4528-A8BD-4789DB419742}"/>
              </a:ext>
            </a:extLst>
          </p:cNvPr>
          <p:cNvSpPr/>
          <p:nvPr/>
        </p:nvSpPr>
        <p:spPr>
          <a:xfrm>
            <a:off x="407127" y="1387052"/>
            <a:ext cx="11168988" cy="589072"/>
          </a:xfrm>
          <a:prstGeom prst="rect">
            <a:avLst/>
          </a:prstGeom>
        </p:spPr>
        <p:txBody>
          <a:bodyPr wrap="square">
            <a:spAutoFit/>
          </a:bodyPr>
          <a:lstStyle/>
          <a:p>
            <a:pPr algn="just">
              <a:lnSpc>
                <a:spcPct val="150000"/>
              </a:lnSpc>
              <a:spcAft>
                <a:spcPts val="0"/>
              </a:spcAft>
            </a:pPr>
            <a:r>
              <a:rPr lang="tr-TR" sz="2400" b="1" dirty="0">
                <a:ea typeface="Calibri" panose="020F0502020204030204" pitchFamily="34" charset="0"/>
                <a:cs typeface="Times New Roman" panose="02020603050405020304" pitchFamily="18" charset="0"/>
              </a:rPr>
              <a:t>CHART 1. FIT INDEX VALUE</a:t>
            </a:r>
            <a:endParaRPr lang="tr-TR" sz="2400" b="1" dirty="0">
              <a:effectLst/>
              <a:ea typeface="Calibri" panose="020F0502020204030204" pitchFamily="34" charset="0"/>
              <a:cs typeface="Times New Roman" panose="02020603050405020304" pitchFamily="18" charset="0"/>
            </a:endParaRPr>
          </a:p>
        </p:txBody>
      </p:sp>
      <p:graphicFrame>
        <p:nvGraphicFramePr>
          <p:cNvPr id="10" name="Tablo 9">
            <a:extLst>
              <a:ext uri="{FF2B5EF4-FFF2-40B4-BE49-F238E27FC236}">
                <a16:creationId xmlns:a16="http://schemas.microsoft.com/office/drawing/2014/main" id="{D97C0E91-94C1-40BC-80FD-405554C9C9CC}"/>
              </a:ext>
            </a:extLst>
          </p:cNvPr>
          <p:cNvGraphicFramePr>
            <a:graphicFrameLocks noGrp="1"/>
          </p:cNvGraphicFramePr>
          <p:nvPr>
            <p:extLst>
              <p:ext uri="{D42A27DB-BD31-4B8C-83A1-F6EECF244321}">
                <p14:modId xmlns:p14="http://schemas.microsoft.com/office/powerpoint/2010/main" val="3586253414"/>
              </p:ext>
            </p:extLst>
          </p:nvPr>
        </p:nvGraphicFramePr>
        <p:xfrm>
          <a:off x="512309" y="2055043"/>
          <a:ext cx="8724030" cy="2109028"/>
        </p:xfrm>
        <a:graphic>
          <a:graphicData uri="http://schemas.openxmlformats.org/drawingml/2006/table">
            <a:tbl>
              <a:tblPr/>
              <a:tblGrid>
                <a:gridCol w="8724030">
                  <a:extLst>
                    <a:ext uri="{9D8B030D-6E8A-4147-A177-3AD203B41FA5}">
                      <a16:colId xmlns:a16="http://schemas.microsoft.com/office/drawing/2014/main" val="1596470876"/>
                    </a:ext>
                  </a:extLst>
                </a:gridCol>
              </a:tblGrid>
              <a:tr h="87184">
                <a:tc>
                  <a:txBody>
                    <a:bodyPr/>
                    <a:lstStyle/>
                    <a:p>
                      <a:pPr marR="38100">
                        <a:lnSpc>
                          <a:spcPts val="1600"/>
                        </a:lnSpc>
                        <a:spcAft>
                          <a:spcPts val="0"/>
                        </a:spcAft>
                      </a:pPr>
                      <a:r>
                        <a:rPr lang="tr-TR" sz="1400" b="1" dirty="0" err="1">
                          <a:solidFill>
                            <a:srgbClr val="000000"/>
                          </a:solidFill>
                          <a:effectLst/>
                          <a:latin typeface="+mn-lt"/>
                          <a:ea typeface="Calibri" panose="020F0502020204030204" pitchFamily="34" charset="0"/>
                          <a:cs typeface="Times New Roman" panose="02020603050405020304" pitchFamily="18" charset="0"/>
                        </a:rPr>
                        <a:t>Values</a:t>
                      </a:r>
                      <a:r>
                        <a:rPr lang="tr-TR" sz="1400" b="1" dirty="0">
                          <a:solidFill>
                            <a:srgbClr val="000000"/>
                          </a:solidFill>
                          <a:effectLst/>
                          <a:latin typeface="+mn-lt"/>
                          <a:ea typeface="Calibri" panose="020F0502020204030204" pitchFamily="34" charset="0"/>
                          <a:cs typeface="Times New Roman" panose="02020603050405020304" pitchFamily="18" charset="0"/>
                        </a:rPr>
                        <a:t>                                          Normal                                        </a:t>
                      </a:r>
                      <a:r>
                        <a:rPr lang="tr-TR" sz="1400" b="1" dirty="0" err="1">
                          <a:solidFill>
                            <a:srgbClr val="000000"/>
                          </a:solidFill>
                          <a:effectLst/>
                          <a:latin typeface="+mn-lt"/>
                          <a:ea typeface="Calibri" panose="020F0502020204030204" pitchFamily="34" charset="0"/>
                          <a:cs typeface="Times New Roman" panose="02020603050405020304" pitchFamily="18" charset="0"/>
                        </a:rPr>
                        <a:t>Acceptable</a:t>
                      </a:r>
                      <a:r>
                        <a:rPr lang="tr-TR" sz="1400" b="1" dirty="0">
                          <a:solidFill>
                            <a:srgbClr val="000000"/>
                          </a:solidFill>
                          <a:effectLst/>
                          <a:latin typeface="+mn-lt"/>
                          <a:ea typeface="Calibri" panose="020F0502020204030204" pitchFamily="34" charset="0"/>
                          <a:cs typeface="Times New Roman" panose="02020603050405020304" pitchFamily="18" charset="0"/>
                        </a:rPr>
                        <a:t>                               </a:t>
                      </a:r>
                      <a:r>
                        <a:rPr lang="tr-TR" sz="1400" b="1" dirty="0" err="1">
                          <a:solidFill>
                            <a:srgbClr val="000000"/>
                          </a:solidFill>
                          <a:effectLst/>
                          <a:latin typeface="+mn-lt"/>
                          <a:ea typeface="Calibri" panose="020F0502020204030204" pitchFamily="34" charset="0"/>
                          <a:cs typeface="Times New Roman" panose="02020603050405020304" pitchFamily="18" charset="0"/>
                        </a:rPr>
                        <a:t>Whoqol-Bref</a:t>
                      </a:r>
                      <a:r>
                        <a:rPr lang="tr-TR" sz="1400" b="1" dirty="0">
                          <a:solidFill>
                            <a:srgbClr val="000000"/>
                          </a:solidFill>
                          <a:effectLst/>
                          <a:latin typeface="+mn-lt"/>
                          <a:ea typeface="Calibri" panose="020F0502020204030204" pitchFamily="34" charset="0"/>
                          <a:cs typeface="Times New Roman" panose="02020603050405020304" pitchFamily="18" charset="0"/>
                        </a:rPr>
                        <a:t>         </a:t>
                      </a:r>
                      <a:endParaRPr lang="tr-TR" sz="1400" dirty="0">
                        <a:effectLst/>
                        <a:latin typeface="+mn-lt"/>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024841"/>
                  </a:ext>
                </a:extLst>
              </a:tr>
              <a:tr h="236034">
                <a:tc>
                  <a:txBody>
                    <a:bodyPr/>
                    <a:lstStyle/>
                    <a:p>
                      <a:pPr marL="38100" marR="38100">
                        <a:lnSpc>
                          <a:spcPts val="1600"/>
                        </a:lnSpc>
                        <a:spcAft>
                          <a:spcPts val="0"/>
                        </a:spcAft>
                      </a:pPr>
                      <a:r>
                        <a:rPr lang="tr-TR" sz="1400" i="1" dirty="0">
                          <a:solidFill>
                            <a:srgbClr val="000000"/>
                          </a:solidFill>
                          <a:effectLst/>
                          <a:latin typeface="+mn-lt"/>
                          <a:ea typeface="Calibri" panose="020F0502020204030204" pitchFamily="34" charset="0"/>
                          <a:cs typeface="Times New Roman" panose="02020603050405020304" pitchFamily="18" charset="0"/>
                        </a:rPr>
                        <a:t>X</a:t>
                      </a:r>
                      <a:r>
                        <a:rPr lang="tr-TR" sz="1800" baseline="30000" dirty="0">
                          <a:solidFill>
                            <a:srgbClr val="000000"/>
                          </a:solidFill>
                          <a:effectLst/>
                          <a:latin typeface="+mn-lt"/>
                          <a:ea typeface="Calibri" panose="020F0502020204030204" pitchFamily="34" charset="0"/>
                          <a:cs typeface="Times New Roman" panose="02020603050405020304" pitchFamily="18" charset="0"/>
                        </a:rPr>
                        <a:t>2</a:t>
                      </a:r>
                      <a:r>
                        <a:rPr lang="tr-TR" sz="1400" dirty="0">
                          <a:solidFill>
                            <a:srgbClr val="000000"/>
                          </a:solidFill>
                          <a:effectLst/>
                          <a:latin typeface="+mn-lt"/>
                          <a:ea typeface="Calibri" panose="020F0502020204030204" pitchFamily="34" charset="0"/>
                          <a:cs typeface="Times New Roman" panose="02020603050405020304" pitchFamily="18" charset="0"/>
                        </a:rPr>
                        <a:t>/</a:t>
                      </a:r>
                      <a:r>
                        <a:rPr lang="tr-TR" sz="1400" dirty="0" err="1">
                          <a:solidFill>
                            <a:srgbClr val="000000"/>
                          </a:solidFill>
                          <a:effectLst/>
                          <a:latin typeface="+mn-lt"/>
                          <a:ea typeface="Calibri" panose="020F0502020204030204" pitchFamily="34" charset="0"/>
                          <a:cs typeface="Times New Roman" panose="02020603050405020304" pitchFamily="18" charset="0"/>
                        </a:rPr>
                        <a:t>sd</a:t>
                      </a:r>
                      <a:r>
                        <a:rPr lang="tr-TR" sz="1400" dirty="0">
                          <a:solidFill>
                            <a:srgbClr val="000000"/>
                          </a:solidFill>
                          <a:effectLst/>
                          <a:latin typeface="+mn-lt"/>
                          <a:ea typeface="Calibri" panose="020F0502020204030204" pitchFamily="34" charset="0"/>
                          <a:cs typeface="Times New Roman" panose="02020603050405020304" pitchFamily="18" charset="0"/>
                        </a:rPr>
                        <a:t>                                                    &lt;2                                               &lt;5                                                 </a:t>
                      </a:r>
                      <a:r>
                        <a:rPr lang="tr-TR" sz="1400" b="1" dirty="0">
                          <a:solidFill>
                            <a:srgbClr val="000000"/>
                          </a:solidFill>
                          <a:effectLst/>
                          <a:latin typeface="+mn-lt"/>
                          <a:ea typeface="Calibri" panose="020F0502020204030204" pitchFamily="34" charset="0"/>
                          <a:cs typeface="Times New Roman" panose="02020603050405020304" pitchFamily="18" charset="0"/>
                        </a:rPr>
                        <a:t>3.23</a:t>
                      </a:r>
                      <a:endParaRPr lang="tr-TR" sz="1400" dirty="0">
                        <a:effectLst/>
                        <a:latin typeface="+mn-lt"/>
                        <a:ea typeface="Calibri" panose="020F0502020204030204" pitchFamily="34" charset="0"/>
                        <a:cs typeface="Times New Roman" panose="02020603050405020304" pitchFamily="18" charset="0"/>
                      </a:endParaRPr>
                    </a:p>
                  </a:txBody>
                  <a:tcPr marL="0" marR="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04925218"/>
                  </a:ext>
                </a:extLst>
              </a:tr>
              <a:tr h="247098">
                <a:tc>
                  <a:txBody>
                    <a:bodyPr/>
                    <a:lstStyle/>
                    <a:p>
                      <a:pPr marL="38100" marR="38100">
                        <a:lnSpc>
                          <a:spcPts val="1600"/>
                        </a:lnSpc>
                        <a:spcAft>
                          <a:spcPts val="0"/>
                        </a:spcAft>
                      </a:pPr>
                      <a:r>
                        <a:rPr lang="tr-TR" sz="1400" dirty="0">
                          <a:solidFill>
                            <a:srgbClr val="000000"/>
                          </a:solidFill>
                          <a:effectLst/>
                          <a:latin typeface="+mn-lt"/>
                          <a:ea typeface="Calibri" panose="020F0502020204030204" pitchFamily="34" charset="0"/>
                          <a:cs typeface="Times New Roman" panose="02020603050405020304" pitchFamily="18" charset="0"/>
                        </a:rPr>
                        <a:t>GFI                                                    </a:t>
                      </a:r>
                      <a:r>
                        <a:rPr lang="tr-TR" sz="1600" dirty="0">
                          <a:effectLst/>
                          <a:latin typeface="+mn-lt"/>
                          <a:ea typeface="Calibri" panose="020F0502020204030204" pitchFamily="34" charset="0"/>
                          <a:cs typeface="Times New Roman" panose="02020603050405020304" pitchFamily="18" charset="0"/>
                        </a:rPr>
                        <a:t>&gt;0.95	</a:t>
                      </a:r>
                      <a:r>
                        <a:rPr lang="tr-TR" sz="1800" dirty="0">
                          <a:effectLst/>
                          <a:latin typeface="+mn-lt"/>
                          <a:ea typeface="Calibri" panose="020F0502020204030204" pitchFamily="34" charset="0"/>
                          <a:cs typeface="Times New Roman" panose="02020603050405020304" pitchFamily="18" charset="0"/>
                        </a:rPr>
                        <a:t>               </a:t>
                      </a:r>
                      <a:r>
                        <a:rPr lang="tr-TR" sz="1600" dirty="0">
                          <a:effectLst/>
                          <a:latin typeface="+mn-lt"/>
                          <a:ea typeface="Calibri" panose="020F0502020204030204" pitchFamily="34" charset="0"/>
                          <a:cs typeface="Times New Roman" panose="02020603050405020304" pitchFamily="18" charset="0"/>
                        </a:rPr>
                        <a:t>&gt;0.90                                      </a:t>
                      </a:r>
                      <a:r>
                        <a:rPr lang="tr-TR" sz="1600" b="1" dirty="0">
                          <a:effectLst/>
                          <a:latin typeface="+mn-lt"/>
                          <a:ea typeface="Calibri" panose="020F0502020204030204" pitchFamily="34" charset="0"/>
                          <a:cs typeface="Times New Roman" panose="02020603050405020304" pitchFamily="18" charset="0"/>
                        </a:rPr>
                        <a:t>0.88</a:t>
                      </a:r>
                      <a:endParaRPr lang="tr-TR" sz="1400" dirty="0">
                        <a:effectLst/>
                        <a:latin typeface="+mn-lt"/>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73304726"/>
                  </a:ext>
                </a:extLst>
              </a:tr>
              <a:tr h="236034">
                <a:tc>
                  <a:txBody>
                    <a:bodyPr/>
                    <a:lstStyle/>
                    <a:p>
                      <a:pPr marL="38100" marR="38100">
                        <a:lnSpc>
                          <a:spcPts val="1600"/>
                        </a:lnSpc>
                        <a:spcAft>
                          <a:spcPts val="0"/>
                        </a:spcAft>
                      </a:pPr>
                      <a:r>
                        <a:rPr lang="tr-TR" sz="1400" dirty="0">
                          <a:solidFill>
                            <a:srgbClr val="000000"/>
                          </a:solidFill>
                          <a:effectLst/>
                          <a:latin typeface="+mn-lt"/>
                          <a:ea typeface="Calibri" panose="020F0502020204030204" pitchFamily="34" charset="0"/>
                          <a:cs typeface="Times New Roman" panose="02020603050405020304" pitchFamily="18" charset="0"/>
                        </a:rPr>
                        <a:t>CFI                                                     &gt;0.95	                    &gt;0.90                                              </a:t>
                      </a:r>
                      <a:r>
                        <a:rPr lang="tr-TR" sz="1400" b="1" dirty="0">
                          <a:solidFill>
                            <a:srgbClr val="000000"/>
                          </a:solidFill>
                          <a:effectLst/>
                          <a:latin typeface="+mn-lt"/>
                          <a:ea typeface="Calibri" panose="020F0502020204030204" pitchFamily="34" charset="0"/>
                          <a:cs typeface="Times New Roman" panose="02020603050405020304" pitchFamily="18" charset="0"/>
                        </a:rPr>
                        <a:t>0.86</a:t>
                      </a:r>
                      <a:endParaRPr lang="tr-TR" sz="1400" dirty="0">
                        <a:effectLst/>
                        <a:latin typeface="+mn-lt"/>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21252727"/>
                  </a:ext>
                </a:extLst>
              </a:tr>
              <a:tr h="236034">
                <a:tc>
                  <a:txBody>
                    <a:bodyPr/>
                    <a:lstStyle/>
                    <a:p>
                      <a:pPr marL="38100" marR="38100">
                        <a:lnSpc>
                          <a:spcPts val="1600"/>
                        </a:lnSpc>
                        <a:spcAft>
                          <a:spcPts val="0"/>
                        </a:spcAft>
                      </a:pPr>
                      <a:r>
                        <a:rPr lang="tr-TR" sz="1400" dirty="0">
                          <a:solidFill>
                            <a:srgbClr val="000000"/>
                          </a:solidFill>
                          <a:effectLst/>
                          <a:latin typeface="+mn-lt"/>
                          <a:ea typeface="Calibri" panose="020F0502020204030204" pitchFamily="34" charset="0"/>
                          <a:cs typeface="Times New Roman" panose="02020603050405020304" pitchFamily="18" charset="0"/>
                        </a:rPr>
                        <a:t>NFI                                                     &gt;0.95	                     &gt;0.90                                             </a:t>
                      </a:r>
                      <a:r>
                        <a:rPr lang="tr-TR" sz="1400" b="1" dirty="0">
                          <a:solidFill>
                            <a:srgbClr val="000000"/>
                          </a:solidFill>
                          <a:effectLst/>
                          <a:latin typeface="+mn-lt"/>
                          <a:ea typeface="Calibri" panose="020F0502020204030204" pitchFamily="34" charset="0"/>
                          <a:cs typeface="Times New Roman" panose="02020603050405020304" pitchFamily="18" charset="0"/>
                        </a:rPr>
                        <a:t>0.80</a:t>
                      </a:r>
                      <a:endParaRPr lang="tr-TR" sz="1400" dirty="0">
                        <a:effectLst/>
                        <a:latin typeface="+mn-lt"/>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45485703"/>
                  </a:ext>
                </a:extLst>
              </a:tr>
              <a:tr h="236034">
                <a:tc>
                  <a:txBody>
                    <a:bodyPr/>
                    <a:lstStyle/>
                    <a:p>
                      <a:pPr marL="38100" marR="38100">
                        <a:lnSpc>
                          <a:spcPts val="1600"/>
                        </a:lnSpc>
                        <a:spcAft>
                          <a:spcPts val="0"/>
                        </a:spcAft>
                      </a:pPr>
                      <a:r>
                        <a:rPr lang="tr-TR" sz="1400" dirty="0">
                          <a:solidFill>
                            <a:srgbClr val="000000"/>
                          </a:solidFill>
                          <a:effectLst/>
                          <a:latin typeface="+mn-lt"/>
                          <a:ea typeface="Calibri" panose="020F0502020204030204" pitchFamily="34" charset="0"/>
                          <a:cs typeface="Times New Roman" panose="02020603050405020304" pitchFamily="18" charset="0"/>
                        </a:rPr>
                        <a:t>AGFI                                                  &gt;0.95                                           &gt;0.90                                             </a:t>
                      </a:r>
                      <a:r>
                        <a:rPr lang="tr-TR" sz="1400" b="1" dirty="0">
                          <a:solidFill>
                            <a:srgbClr val="000000"/>
                          </a:solidFill>
                          <a:effectLst/>
                          <a:latin typeface="+mn-lt"/>
                          <a:ea typeface="Calibri" panose="020F0502020204030204" pitchFamily="34" charset="0"/>
                          <a:cs typeface="Times New Roman" panose="02020603050405020304" pitchFamily="18" charset="0"/>
                        </a:rPr>
                        <a:t>0.85</a:t>
                      </a:r>
                      <a:endParaRPr lang="tr-TR" sz="1400" dirty="0">
                        <a:effectLst/>
                        <a:latin typeface="+mn-lt"/>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10731794"/>
                  </a:ext>
                </a:extLst>
              </a:tr>
              <a:tr h="239280">
                <a:tc>
                  <a:txBody>
                    <a:bodyPr/>
                    <a:lstStyle/>
                    <a:p>
                      <a:pPr marL="38100" marR="38100">
                        <a:lnSpc>
                          <a:spcPts val="1600"/>
                        </a:lnSpc>
                        <a:spcAft>
                          <a:spcPts val="0"/>
                        </a:spcAft>
                      </a:pPr>
                      <a:r>
                        <a:rPr lang="tr-TR" sz="1400" dirty="0">
                          <a:solidFill>
                            <a:srgbClr val="000000"/>
                          </a:solidFill>
                          <a:effectLst/>
                          <a:latin typeface="+mn-lt"/>
                          <a:ea typeface="Calibri" panose="020F0502020204030204" pitchFamily="34" charset="0"/>
                          <a:cs typeface="Times New Roman" panose="02020603050405020304" pitchFamily="18" charset="0"/>
                        </a:rPr>
                        <a:t>RMSA                                               </a:t>
                      </a:r>
                      <a:r>
                        <a:rPr lang="tr-TR" sz="1600" dirty="0">
                          <a:effectLst/>
                          <a:latin typeface="+mn-lt"/>
                          <a:ea typeface="Calibri" panose="020F0502020204030204" pitchFamily="34" charset="0"/>
                          <a:cs typeface="Times New Roman" panose="02020603050405020304" pitchFamily="18" charset="0"/>
                        </a:rPr>
                        <a:t>&lt;0.05	                  &lt;0.08                                     </a:t>
                      </a:r>
                      <a:r>
                        <a:rPr lang="tr-TR" sz="1600" b="1" dirty="0">
                          <a:effectLst/>
                          <a:latin typeface="+mn-lt"/>
                          <a:ea typeface="Calibri" panose="020F0502020204030204" pitchFamily="34" charset="0"/>
                          <a:cs typeface="Times New Roman" panose="02020603050405020304" pitchFamily="18" charset="0"/>
                        </a:rPr>
                        <a:t>0.66</a:t>
                      </a:r>
                      <a:endParaRPr lang="tr-TR" sz="1400" dirty="0">
                        <a:effectLst/>
                        <a:latin typeface="+mn-lt"/>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71248650"/>
                  </a:ext>
                </a:extLst>
              </a:tr>
              <a:tr h="239280">
                <a:tc>
                  <a:txBody>
                    <a:bodyPr/>
                    <a:lstStyle/>
                    <a:p>
                      <a:pPr marL="38100" marR="38100">
                        <a:lnSpc>
                          <a:spcPts val="1600"/>
                        </a:lnSpc>
                        <a:spcAft>
                          <a:spcPts val="0"/>
                        </a:spcAft>
                      </a:pPr>
                      <a:r>
                        <a:rPr lang="tr-TR" sz="1400" dirty="0">
                          <a:solidFill>
                            <a:srgbClr val="000000"/>
                          </a:solidFill>
                          <a:effectLst/>
                          <a:latin typeface="+mn-lt"/>
                          <a:ea typeface="Calibri" panose="020F0502020204030204" pitchFamily="34" charset="0"/>
                          <a:cs typeface="Times New Roman" panose="02020603050405020304" pitchFamily="18" charset="0"/>
                        </a:rPr>
                        <a:t>SRMR                                               </a:t>
                      </a:r>
                      <a:r>
                        <a:rPr lang="tr-TR" sz="1600" dirty="0">
                          <a:effectLst/>
                          <a:latin typeface="+mn-lt"/>
                          <a:ea typeface="Calibri" panose="020F0502020204030204" pitchFamily="34" charset="0"/>
                          <a:cs typeface="Times New Roman" panose="02020603050405020304" pitchFamily="18" charset="0"/>
                        </a:rPr>
                        <a:t>&lt;0.05                                     &lt;0.08                                     </a:t>
                      </a:r>
                      <a:r>
                        <a:rPr lang="tr-TR" sz="1600" b="1" dirty="0">
                          <a:effectLst/>
                          <a:latin typeface="+mn-lt"/>
                          <a:ea typeface="Calibri" panose="020F0502020204030204" pitchFamily="34" charset="0"/>
                          <a:cs typeface="Times New Roman" panose="02020603050405020304" pitchFamily="18" charset="0"/>
                        </a:rPr>
                        <a:t>0.52</a:t>
                      </a:r>
                      <a:endParaRPr lang="tr-TR" sz="1400" dirty="0">
                        <a:effectLst/>
                        <a:latin typeface="+mn-lt"/>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37156476"/>
                  </a:ext>
                </a:extLst>
              </a:tr>
              <a:tr h="236034">
                <a:tc>
                  <a:txBody>
                    <a:bodyPr/>
                    <a:lstStyle/>
                    <a:p>
                      <a:pPr marL="38100" marR="38100">
                        <a:lnSpc>
                          <a:spcPts val="1600"/>
                        </a:lnSpc>
                        <a:spcAft>
                          <a:spcPts val="0"/>
                        </a:spcAft>
                      </a:pPr>
                      <a:r>
                        <a:rPr lang="tr-TR" sz="1400" dirty="0">
                          <a:solidFill>
                            <a:srgbClr val="000000"/>
                          </a:solidFill>
                          <a:effectLst/>
                          <a:latin typeface="+mn-lt"/>
                          <a:ea typeface="Calibri" panose="020F0502020204030204" pitchFamily="34" charset="0"/>
                          <a:cs typeface="Times New Roman" panose="02020603050405020304" pitchFamily="18" charset="0"/>
                        </a:rPr>
                        <a:t>RMR                                                  &lt;0.05                                            &lt;0.08                                            </a:t>
                      </a:r>
                      <a:r>
                        <a:rPr lang="tr-TR" sz="1400" b="1" dirty="0">
                          <a:solidFill>
                            <a:srgbClr val="000000"/>
                          </a:solidFill>
                          <a:effectLst/>
                          <a:latin typeface="+mn-lt"/>
                          <a:ea typeface="Calibri" panose="020F0502020204030204" pitchFamily="34" charset="0"/>
                          <a:cs typeface="Times New Roman" panose="02020603050405020304" pitchFamily="18" charset="0"/>
                        </a:rPr>
                        <a:t>0.47</a:t>
                      </a:r>
                      <a:endParaRPr lang="tr-TR" sz="1400" dirty="0">
                        <a:effectLst/>
                        <a:latin typeface="+mn-lt"/>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6561688"/>
                  </a:ext>
                </a:extLst>
              </a:tr>
            </a:tbl>
          </a:graphicData>
        </a:graphic>
      </p:graphicFrame>
      <p:sp>
        <p:nvSpPr>
          <p:cNvPr id="11" name="Metin kutusu 10">
            <a:extLst>
              <a:ext uri="{FF2B5EF4-FFF2-40B4-BE49-F238E27FC236}">
                <a16:creationId xmlns:a16="http://schemas.microsoft.com/office/drawing/2014/main" id="{6BE58D56-2098-4575-8320-B0280FC87280}"/>
              </a:ext>
            </a:extLst>
          </p:cNvPr>
          <p:cNvSpPr txBox="1"/>
          <p:nvPr/>
        </p:nvSpPr>
        <p:spPr>
          <a:xfrm>
            <a:off x="407127" y="4164071"/>
            <a:ext cx="7739406" cy="553998"/>
          </a:xfrm>
          <a:prstGeom prst="rect">
            <a:avLst/>
          </a:prstGeom>
          <a:noFill/>
        </p:spPr>
        <p:txBody>
          <a:bodyPr wrap="square" rtlCol="0">
            <a:spAutoFit/>
          </a:bodyPr>
          <a:lstStyle/>
          <a:p>
            <a:r>
              <a:rPr lang="tr-TR" sz="1200" dirty="0" err="1"/>
              <a:t>Schermelleh</a:t>
            </a:r>
            <a:r>
              <a:rPr lang="tr-TR" sz="1200" dirty="0"/>
              <a:t>-Engel et al., 2003; </a:t>
            </a:r>
            <a:r>
              <a:rPr lang="tr-TR" sz="1200" dirty="0" err="1"/>
              <a:t>Munro</a:t>
            </a:r>
            <a:r>
              <a:rPr lang="tr-TR" sz="1200" dirty="0"/>
              <a:t>, 2005; </a:t>
            </a:r>
            <a:r>
              <a:rPr lang="tr-TR" sz="1200" dirty="0" err="1"/>
              <a:t>Kline</a:t>
            </a:r>
            <a:r>
              <a:rPr lang="tr-TR" sz="1200" dirty="0"/>
              <a:t>, 2005; </a:t>
            </a:r>
            <a:r>
              <a:rPr lang="tr-TR" sz="1200" dirty="0" err="1"/>
              <a:t>Hooper</a:t>
            </a:r>
            <a:r>
              <a:rPr lang="tr-TR" sz="1200" dirty="0"/>
              <a:t> ve </a:t>
            </a:r>
            <a:r>
              <a:rPr lang="tr-TR" sz="1200" dirty="0" err="1"/>
              <a:t>Mullen</a:t>
            </a:r>
            <a:r>
              <a:rPr lang="tr-TR" sz="1200" dirty="0"/>
              <a:t> 2008; </a:t>
            </a:r>
            <a:r>
              <a:rPr lang="tr-TR" sz="1200" dirty="0" err="1"/>
              <a:t>Schumacker</a:t>
            </a:r>
            <a:r>
              <a:rPr lang="tr-TR" sz="1200" dirty="0"/>
              <a:t> ve </a:t>
            </a:r>
            <a:r>
              <a:rPr lang="tr-TR" sz="1200" dirty="0" err="1"/>
              <a:t>Lomax</a:t>
            </a:r>
            <a:r>
              <a:rPr lang="tr-TR" sz="1200" dirty="0"/>
              <a:t>, 2010).</a:t>
            </a:r>
          </a:p>
          <a:p>
            <a:endParaRPr lang="tr-TR" dirty="0"/>
          </a:p>
        </p:txBody>
      </p:sp>
      <p:sp>
        <p:nvSpPr>
          <p:cNvPr id="12" name="Dikdörtgen 11">
            <a:extLst>
              <a:ext uri="{FF2B5EF4-FFF2-40B4-BE49-F238E27FC236}">
                <a16:creationId xmlns:a16="http://schemas.microsoft.com/office/drawing/2014/main" id="{897C9C94-1834-4C4A-A2C9-A897C9EC8C9A}"/>
              </a:ext>
            </a:extLst>
          </p:cNvPr>
          <p:cNvSpPr/>
          <p:nvPr/>
        </p:nvSpPr>
        <p:spPr>
          <a:xfrm>
            <a:off x="125810" y="4718069"/>
            <a:ext cx="11370844" cy="880369"/>
          </a:xfrm>
          <a:prstGeom prst="rect">
            <a:avLst/>
          </a:prstGeom>
        </p:spPr>
        <p:txBody>
          <a:bodyPr wrap="square">
            <a:spAutoFit/>
          </a:bodyPr>
          <a:lstStyle/>
          <a:p>
            <a:pPr marL="285750" indent="-285750" algn="just">
              <a:lnSpc>
                <a:spcPct val="150000"/>
              </a:lnSpc>
              <a:spcAft>
                <a:spcPts val="0"/>
              </a:spcAft>
              <a:buClr>
                <a:srgbClr val="00B050"/>
              </a:buClr>
              <a:buFont typeface="Wingdings" panose="05000000000000000000" pitchFamily="2" charset="2"/>
              <a:buChar char="Ø"/>
            </a:pPr>
            <a:r>
              <a:rPr lang="en-US" b="1" dirty="0">
                <a:ea typeface="Calibri" panose="020F0502020204030204" pitchFamily="34" charset="0"/>
                <a:cs typeface="Times New Roman" panose="02020603050405020304" pitchFamily="18" charset="0"/>
              </a:rPr>
              <a:t>As a result of the confirmatory factor analysis, it can be stated that the 5-factor structure of the WHO Life Quality Scale Short Form (</a:t>
            </a:r>
            <a:r>
              <a:rPr lang="en-US" b="1" dirty="0" err="1">
                <a:ea typeface="Calibri" panose="020F0502020204030204" pitchFamily="34" charset="0"/>
                <a:cs typeface="Times New Roman" panose="02020603050405020304" pitchFamily="18" charset="0"/>
              </a:rPr>
              <a:t>Whoqol-Bref</a:t>
            </a:r>
            <a:r>
              <a:rPr lang="en-US" b="1" dirty="0">
                <a:ea typeface="Calibri" panose="020F0502020204030204" pitchFamily="34" charset="0"/>
                <a:cs typeface="Times New Roman" panose="02020603050405020304" pitchFamily="18" charset="0"/>
              </a:rPr>
              <a:t>) has been confirmed as a model and the model has a good fit.</a:t>
            </a:r>
            <a:r>
              <a:rPr lang="tr-TR" b="1" dirty="0">
                <a:ea typeface="Calibri" panose="020F0502020204030204" pitchFamily="34" charset="0"/>
                <a:cs typeface="Times New Roman" panose="02020603050405020304" pitchFamily="18" charset="0"/>
              </a:rPr>
              <a:t> </a:t>
            </a:r>
            <a:endParaRPr lang="tr-TR" sz="1600" b="1"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2595076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0"/>
            <a:ext cx="10515600" cy="1325563"/>
          </a:xfrm>
        </p:spPr>
        <p:txBody>
          <a:bodyPr/>
          <a:lstStyle/>
          <a:p>
            <a:r>
              <a:rPr lang="tr-TR" dirty="0">
                <a:latin typeface="+mn-lt"/>
              </a:rPr>
              <a:t>RESULTS</a:t>
            </a: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890449" y="44776"/>
            <a:ext cx="1007706" cy="876692"/>
          </a:xfrm>
          <a:prstGeom prst="rect">
            <a:avLst/>
          </a:prstGeom>
        </p:spPr>
      </p:pic>
      <p:pic>
        <p:nvPicPr>
          <p:cNvPr id="3" name="Resim 2">
            <a:extLst>
              <a:ext uri="{FF2B5EF4-FFF2-40B4-BE49-F238E27FC236}">
                <a16:creationId xmlns:a16="http://schemas.microsoft.com/office/drawing/2014/main" id="{837F657E-4655-4480-862C-5608B49A4599}"/>
              </a:ext>
            </a:extLst>
          </p:cNvPr>
          <p:cNvPicPr>
            <a:picLocks noChangeAspect="1"/>
          </p:cNvPicPr>
          <p:nvPr/>
        </p:nvPicPr>
        <p:blipFill>
          <a:blip r:embed="rId4"/>
          <a:stretch>
            <a:fillRect/>
          </a:stretch>
        </p:blipFill>
        <p:spPr>
          <a:xfrm>
            <a:off x="113122" y="1521353"/>
            <a:ext cx="6532776" cy="5297862"/>
          </a:xfrm>
          <a:prstGeom prst="rect">
            <a:avLst/>
          </a:prstGeom>
        </p:spPr>
      </p:pic>
      <p:sp>
        <p:nvSpPr>
          <p:cNvPr id="4" name="Dikdörtgen 3">
            <a:extLst>
              <a:ext uri="{FF2B5EF4-FFF2-40B4-BE49-F238E27FC236}">
                <a16:creationId xmlns:a16="http://schemas.microsoft.com/office/drawing/2014/main" id="{BBE60138-99A2-4C01-81DE-1C8C3BF765F4}"/>
              </a:ext>
            </a:extLst>
          </p:cNvPr>
          <p:cNvSpPr/>
          <p:nvPr/>
        </p:nvSpPr>
        <p:spPr>
          <a:xfrm>
            <a:off x="255221" y="1200821"/>
            <a:ext cx="4632038" cy="348813"/>
          </a:xfrm>
          <a:prstGeom prst="rect">
            <a:avLst/>
          </a:prstGeom>
        </p:spPr>
        <p:txBody>
          <a:bodyPr wrap="none">
            <a:spAutoFit/>
          </a:bodyPr>
          <a:lstStyle/>
          <a:p>
            <a:pPr algn="ctr">
              <a:lnSpc>
                <a:spcPts val="2000"/>
              </a:lnSpc>
              <a:spcAft>
                <a:spcPts val="0"/>
              </a:spcAft>
            </a:pPr>
            <a:r>
              <a:rPr lang="tr-TR" b="1" dirty="0">
                <a:ea typeface="Calibri" panose="020F0502020204030204" pitchFamily="34" charset="0"/>
                <a:cs typeface="Times New Roman" panose="02020603050405020304" pitchFamily="18" charset="0"/>
              </a:rPr>
              <a:t>FIGURE1  CONNFIRMATORY FACTOR ANALYSIS </a:t>
            </a:r>
            <a:endParaRPr lang="tr-TR" sz="1600" dirty="0">
              <a:effectLst/>
              <a:ea typeface="Calibri" panose="020F0502020204030204" pitchFamily="34" charset="0"/>
              <a:cs typeface="Times New Roman" panose="02020603050405020304" pitchFamily="18" charset="0"/>
            </a:endParaRPr>
          </a:p>
        </p:txBody>
      </p:sp>
      <p:sp>
        <p:nvSpPr>
          <p:cNvPr id="9" name="Dikdörtgen 8">
            <a:extLst>
              <a:ext uri="{FF2B5EF4-FFF2-40B4-BE49-F238E27FC236}">
                <a16:creationId xmlns:a16="http://schemas.microsoft.com/office/drawing/2014/main" id="{30F3C0CE-22C2-4D0F-BB25-FAB41CC35F6C}"/>
              </a:ext>
            </a:extLst>
          </p:cNvPr>
          <p:cNvSpPr/>
          <p:nvPr/>
        </p:nvSpPr>
        <p:spPr>
          <a:xfrm>
            <a:off x="6645898" y="3429000"/>
            <a:ext cx="5288436" cy="1904817"/>
          </a:xfrm>
          <a:prstGeom prst="rect">
            <a:avLst/>
          </a:prstGeom>
        </p:spPr>
        <p:txBody>
          <a:bodyPr wrap="square">
            <a:spAutoFit/>
          </a:bodyPr>
          <a:lstStyle/>
          <a:p>
            <a:pPr algn="just">
              <a:lnSpc>
                <a:spcPts val="2000"/>
              </a:lnSpc>
              <a:spcAft>
                <a:spcPts val="1200"/>
              </a:spcAft>
            </a:pPr>
            <a:r>
              <a:rPr lang="en-US" sz="2400" b="1" dirty="0">
                <a:ea typeface="Calibri" panose="020F0502020204030204" pitchFamily="34" charset="0"/>
                <a:cs typeface="Times New Roman" panose="02020603050405020304" pitchFamily="18" charset="0"/>
              </a:rPr>
              <a:t>As a result of the Confirmatory Factor Analysis (CFA) analysis in Figure 1, it is seen that the covariance values ​​between the sub-dimensions of the 26-item WHO Life Quality Scale Short Form (</a:t>
            </a:r>
            <a:r>
              <a:rPr lang="en-US" sz="2400" b="1" dirty="0" err="1">
                <a:ea typeface="Calibri" panose="020F0502020204030204" pitchFamily="34" charset="0"/>
                <a:cs typeface="Times New Roman" panose="02020603050405020304" pitchFamily="18" charset="0"/>
              </a:rPr>
              <a:t>Whoqol-Bref</a:t>
            </a:r>
            <a:r>
              <a:rPr lang="en-US" sz="2400" b="1" dirty="0">
                <a:ea typeface="Calibri" panose="020F0502020204030204" pitchFamily="34" charset="0"/>
                <a:cs typeface="Times New Roman" panose="02020603050405020304" pitchFamily="18" charset="0"/>
              </a:rPr>
              <a:t>) varied between 0.71 and 0.86.</a:t>
            </a:r>
            <a:endParaRPr lang="tr-TR" sz="2400" b="1"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526103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0"/>
            <a:ext cx="10515600" cy="1325563"/>
          </a:xfrm>
        </p:spPr>
        <p:txBody>
          <a:bodyPr/>
          <a:lstStyle/>
          <a:p>
            <a:r>
              <a:rPr lang="tr-TR" dirty="0">
                <a:latin typeface="+mn-lt"/>
              </a:rPr>
              <a:t>RESULTS</a:t>
            </a: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871788" y="44776"/>
            <a:ext cx="998414" cy="876692"/>
          </a:xfrm>
          <a:prstGeom prst="rect">
            <a:avLst/>
          </a:prstGeom>
        </p:spPr>
      </p:pic>
      <p:sp>
        <p:nvSpPr>
          <p:cNvPr id="4" name="Dikdörtgen 3">
            <a:extLst>
              <a:ext uri="{FF2B5EF4-FFF2-40B4-BE49-F238E27FC236}">
                <a16:creationId xmlns:a16="http://schemas.microsoft.com/office/drawing/2014/main" id="{BBE60138-99A2-4C01-81DE-1C8C3BF765F4}"/>
              </a:ext>
            </a:extLst>
          </p:cNvPr>
          <p:cNvSpPr/>
          <p:nvPr/>
        </p:nvSpPr>
        <p:spPr>
          <a:xfrm>
            <a:off x="761184" y="1205283"/>
            <a:ext cx="8557856" cy="348813"/>
          </a:xfrm>
          <a:prstGeom prst="rect">
            <a:avLst/>
          </a:prstGeom>
        </p:spPr>
        <p:txBody>
          <a:bodyPr wrap="none">
            <a:spAutoFit/>
          </a:bodyPr>
          <a:lstStyle/>
          <a:p>
            <a:pPr algn="ctr">
              <a:lnSpc>
                <a:spcPts val="2000"/>
              </a:lnSpc>
              <a:spcAft>
                <a:spcPts val="0"/>
              </a:spcAft>
            </a:pPr>
            <a:r>
              <a:rPr lang="en-US" dirty="0">
                <a:ea typeface="Calibri" panose="020F0502020204030204" pitchFamily="34" charset="0"/>
                <a:cs typeface="Times New Roman" panose="02020603050405020304" pitchFamily="18" charset="0"/>
              </a:rPr>
              <a:t>Table 2. Findings on the Reliability of WHO Quality of Life Scale Short Form (</a:t>
            </a:r>
            <a:r>
              <a:rPr lang="en-US" dirty="0" err="1">
                <a:ea typeface="Calibri" panose="020F0502020204030204" pitchFamily="34" charset="0"/>
                <a:cs typeface="Times New Roman" panose="02020603050405020304" pitchFamily="18" charset="0"/>
              </a:rPr>
              <a:t>Whoqol-Bref</a:t>
            </a:r>
            <a:r>
              <a:rPr lang="en-US" dirty="0">
                <a:ea typeface="Calibri" panose="020F0502020204030204" pitchFamily="34" charset="0"/>
                <a:cs typeface="Times New Roman" panose="02020603050405020304" pitchFamily="18" charset="0"/>
              </a:rPr>
              <a:t>)</a:t>
            </a:r>
            <a:endParaRPr lang="tr-TR" dirty="0">
              <a:effectLst/>
              <a:ea typeface="Calibri" panose="020F0502020204030204" pitchFamily="34" charset="0"/>
              <a:cs typeface="Times New Roman" panose="02020603050405020304" pitchFamily="18" charset="0"/>
            </a:endParaRPr>
          </a:p>
        </p:txBody>
      </p:sp>
      <p:graphicFrame>
        <p:nvGraphicFramePr>
          <p:cNvPr id="10" name="Tablo 9">
            <a:extLst>
              <a:ext uri="{FF2B5EF4-FFF2-40B4-BE49-F238E27FC236}">
                <a16:creationId xmlns:a16="http://schemas.microsoft.com/office/drawing/2014/main" id="{F722ABC7-BFCA-45DD-A781-8D612C238D2E}"/>
              </a:ext>
            </a:extLst>
          </p:cNvPr>
          <p:cNvGraphicFramePr>
            <a:graphicFrameLocks noGrp="1"/>
          </p:cNvGraphicFramePr>
          <p:nvPr>
            <p:extLst>
              <p:ext uri="{D42A27DB-BD31-4B8C-83A1-F6EECF244321}">
                <p14:modId xmlns:p14="http://schemas.microsoft.com/office/powerpoint/2010/main" val="517193562"/>
              </p:ext>
            </p:extLst>
          </p:nvPr>
        </p:nvGraphicFramePr>
        <p:xfrm>
          <a:off x="603958" y="1807271"/>
          <a:ext cx="8715082" cy="1884697"/>
        </p:xfrm>
        <a:graphic>
          <a:graphicData uri="http://schemas.openxmlformats.org/drawingml/2006/table">
            <a:tbl>
              <a:tblPr/>
              <a:tblGrid>
                <a:gridCol w="8715082">
                  <a:extLst>
                    <a:ext uri="{9D8B030D-6E8A-4147-A177-3AD203B41FA5}">
                      <a16:colId xmlns:a16="http://schemas.microsoft.com/office/drawing/2014/main" val="2579740679"/>
                    </a:ext>
                  </a:extLst>
                </a:gridCol>
              </a:tblGrid>
              <a:tr h="232963">
                <a:tc>
                  <a:txBody>
                    <a:bodyPr/>
                    <a:lstStyle/>
                    <a:p>
                      <a:pPr marL="38100" marR="38100">
                        <a:lnSpc>
                          <a:spcPts val="1600"/>
                        </a:lnSpc>
                        <a:spcAft>
                          <a:spcPts val="0"/>
                        </a:spcAft>
                      </a:pPr>
                      <a:r>
                        <a:rPr lang="en-IE" sz="1100" b="1" noProof="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Sub Factors                                                                                                                                                                                         Cronbach Alpha </a:t>
                      </a:r>
                      <a:r>
                        <a:rPr lang="en-IE" sz="1200" b="1" noProof="0">
                          <a:effectLst/>
                          <a:latin typeface="Times New Roman" panose="02020603050405020304" pitchFamily="18" charset="0"/>
                          <a:ea typeface="Calibri" panose="020F0502020204030204" pitchFamily="34" charset="0"/>
                          <a:cs typeface="Times New Roman" panose="02020603050405020304" pitchFamily="18" charset="0"/>
                        </a:rPr>
                        <a:t>(α)</a:t>
                      </a:r>
                      <a:endParaRPr lang="en-IE"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37154455"/>
                  </a:ext>
                </a:extLst>
              </a:tr>
              <a:tr h="275289">
                <a:tc>
                  <a:txBody>
                    <a:bodyPr/>
                    <a:lstStyle/>
                    <a:p>
                      <a:pPr marL="38100" marR="38100">
                        <a:lnSpc>
                          <a:spcPts val="1600"/>
                        </a:lnSpc>
                        <a:spcAft>
                          <a:spcPts val="0"/>
                        </a:spcAft>
                      </a:pPr>
                      <a:r>
                        <a:rPr lang="en-IE" sz="1100" noProof="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General Health                                                                                                                                                                                                      .60</a:t>
                      </a:r>
                      <a:endParaRPr lang="en-IE"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86096142"/>
                  </a:ext>
                </a:extLst>
              </a:tr>
              <a:tr h="275289">
                <a:tc>
                  <a:txBody>
                    <a:bodyPr/>
                    <a:lstStyle/>
                    <a:p>
                      <a:pPr marL="38100" marR="38100">
                        <a:lnSpc>
                          <a:spcPts val="1600"/>
                        </a:lnSpc>
                        <a:spcAft>
                          <a:spcPts val="0"/>
                        </a:spcAft>
                      </a:pPr>
                      <a:r>
                        <a:rPr lang="en-IE" sz="1100" noProof="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Physical Health                                                                                                                                                                                                     .72</a:t>
                      </a:r>
                      <a:endParaRPr lang="en-IE"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8460966"/>
                  </a:ext>
                </a:extLst>
              </a:tr>
              <a:tr h="275289">
                <a:tc>
                  <a:txBody>
                    <a:bodyPr/>
                    <a:lstStyle/>
                    <a:p>
                      <a:pPr marL="38100" marR="38100">
                        <a:lnSpc>
                          <a:spcPts val="1600"/>
                        </a:lnSpc>
                        <a:spcAft>
                          <a:spcPts val="0"/>
                        </a:spcAft>
                      </a:pPr>
                      <a:r>
                        <a:rPr lang="en-IE" sz="1100" noProof="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Psychological                                                                                                                                                                                                        .74</a:t>
                      </a:r>
                      <a:endParaRPr lang="en-IE"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40859093"/>
                  </a:ext>
                </a:extLst>
              </a:tr>
              <a:tr h="275289">
                <a:tc>
                  <a:txBody>
                    <a:bodyPr/>
                    <a:lstStyle/>
                    <a:p>
                      <a:pPr marL="38100" marR="38100">
                        <a:lnSpc>
                          <a:spcPts val="1600"/>
                        </a:lnSpc>
                        <a:spcAft>
                          <a:spcPts val="0"/>
                        </a:spcAft>
                      </a:pPr>
                      <a:r>
                        <a:rPr lang="en-IE" sz="1100" noProof="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Social                                                                                                                                                                                                                     .64</a:t>
                      </a:r>
                      <a:endParaRPr lang="en-IE"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04335797"/>
                  </a:ext>
                </a:extLst>
              </a:tr>
              <a:tr h="275289">
                <a:tc>
                  <a:txBody>
                    <a:bodyPr/>
                    <a:lstStyle/>
                    <a:p>
                      <a:pPr marL="38100" marR="38100">
                        <a:lnSpc>
                          <a:spcPts val="1600"/>
                        </a:lnSpc>
                        <a:spcAft>
                          <a:spcPts val="0"/>
                        </a:spcAft>
                      </a:pPr>
                      <a:r>
                        <a:rPr lang="en-IE" sz="1100" noProof="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Environmental                                                                                                                                                                                                       .80</a:t>
                      </a:r>
                      <a:endParaRPr lang="en-IE"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6820051"/>
                  </a:ext>
                </a:extLst>
              </a:tr>
              <a:tr h="275289">
                <a:tc>
                  <a:txBody>
                    <a:bodyPr/>
                    <a:lstStyle/>
                    <a:p>
                      <a:pPr marL="38100" marR="38100">
                        <a:lnSpc>
                          <a:spcPts val="1600"/>
                        </a:lnSpc>
                        <a:spcAft>
                          <a:spcPts val="0"/>
                        </a:spcAft>
                      </a:pPr>
                      <a:r>
                        <a:rPr lang="en-IE" sz="1100" b="1" noProof="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Overall Internal Consistency                                                                                                                                                                             .90</a:t>
                      </a:r>
                      <a:endParaRPr lang="en-IE" sz="11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26591504"/>
                  </a:ext>
                </a:extLst>
              </a:tr>
            </a:tbl>
          </a:graphicData>
        </a:graphic>
      </p:graphicFrame>
      <p:sp>
        <p:nvSpPr>
          <p:cNvPr id="11" name="Dikdörtgen 10">
            <a:extLst>
              <a:ext uri="{FF2B5EF4-FFF2-40B4-BE49-F238E27FC236}">
                <a16:creationId xmlns:a16="http://schemas.microsoft.com/office/drawing/2014/main" id="{BC78A2A9-7850-491C-B9E2-4D16014799DE}"/>
              </a:ext>
            </a:extLst>
          </p:cNvPr>
          <p:cNvSpPr/>
          <p:nvPr/>
        </p:nvSpPr>
        <p:spPr>
          <a:xfrm>
            <a:off x="455630" y="3758468"/>
            <a:ext cx="8801492" cy="1338828"/>
          </a:xfrm>
          <a:prstGeom prst="rect">
            <a:avLst/>
          </a:prstGeom>
        </p:spPr>
        <p:txBody>
          <a:bodyPr wrap="square">
            <a:spAutoFit/>
          </a:bodyPr>
          <a:lstStyle/>
          <a:p>
            <a:pPr algn="just">
              <a:lnSpc>
                <a:spcPct val="150000"/>
              </a:lnSpc>
              <a:spcAft>
                <a:spcPts val="0"/>
              </a:spcAft>
            </a:pPr>
            <a:r>
              <a:rPr lang="en-US" b="1" dirty="0">
                <a:ea typeface="Calibri" panose="020F0502020204030204" pitchFamily="34" charset="0"/>
                <a:cs typeface="Times New Roman" panose="02020603050405020304" pitchFamily="18" charset="0"/>
              </a:rPr>
              <a:t>Considering that the level of reliability predicted for the measurement tools that can be used in research in Table 2 is .60 (</a:t>
            </a:r>
            <a:r>
              <a:rPr lang="en-US" b="1" dirty="0" err="1">
                <a:ea typeface="Calibri" panose="020F0502020204030204" pitchFamily="34" charset="0"/>
                <a:cs typeface="Times New Roman" panose="02020603050405020304" pitchFamily="18" charset="0"/>
              </a:rPr>
              <a:t>Alpar</a:t>
            </a:r>
            <a:r>
              <a:rPr lang="en-US" b="1" dirty="0">
                <a:ea typeface="Calibri" panose="020F0502020204030204" pitchFamily="34" charset="0"/>
                <a:cs typeface="Times New Roman" panose="02020603050405020304" pitchFamily="18" charset="0"/>
              </a:rPr>
              <a:t>, 2001), the overall internal consistency coefficients of the sub-dimensions and inventory are high</a:t>
            </a:r>
            <a:r>
              <a:rPr lang="tr-TR" b="1" dirty="0">
                <a:ea typeface="Calibri" panose="020F0502020204030204" pitchFamily="34" charset="0"/>
                <a:cs typeface="Times New Roman" panose="02020603050405020304" pitchFamily="18" charset="0"/>
              </a:rPr>
              <a:t>.</a:t>
            </a:r>
            <a:endParaRPr lang="tr-TR" sz="1600" b="1"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1560751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0"/>
            <a:ext cx="10515600" cy="1325563"/>
          </a:xfrm>
        </p:spPr>
        <p:txBody>
          <a:bodyPr/>
          <a:lstStyle/>
          <a:p>
            <a:r>
              <a:rPr lang="tr-TR" dirty="0">
                <a:latin typeface="+mn-lt"/>
              </a:rPr>
              <a:t>RESULTS</a:t>
            </a: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843646" y="44776"/>
            <a:ext cx="979864" cy="876692"/>
          </a:xfrm>
          <a:prstGeom prst="rect">
            <a:avLst/>
          </a:prstGeom>
        </p:spPr>
      </p:pic>
      <p:sp>
        <p:nvSpPr>
          <p:cNvPr id="3" name="Dikdörtgen 2">
            <a:extLst>
              <a:ext uri="{FF2B5EF4-FFF2-40B4-BE49-F238E27FC236}">
                <a16:creationId xmlns:a16="http://schemas.microsoft.com/office/drawing/2014/main" id="{B8C2FC17-758F-4C13-B340-4E9017F055BA}"/>
              </a:ext>
            </a:extLst>
          </p:cNvPr>
          <p:cNvSpPr/>
          <p:nvPr/>
        </p:nvSpPr>
        <p:spPr>
          <a:xfrm>
            <a:off x="420111" y="1705090"/>
            <a:ext cx="10794476" cy="3416320"/>
          </a:xfrm>
          <a:prstGeom prst="rect">
            <a:avLst/>
          </a:prstGeom>
        </p:spPr>
        <p:txBody>
          <a:bodyPr wrap="square">
            <a:spAutoFit/>
          </a:bodyPr>
          <a:lstStyle/>
          <a:p>
            <a:pPr marL="342900" indent="-342900" algn="just">
              <a:buClr>
                <a:srgbClr val="00B050"/>
              </a:buClr>
              <a:buFont typeface="Wingdings" panose="05000000000000000000" pitchFamily="2" charset="2"/>
              <a:buChar char="Ø"/>
            </a:pPr>
            <a:r>
              <a:rPr lang="en-US" sz="2400" b="1" dirty="0">
                <a:ea typeface="Calibri" panose="020F0502020204030204" pitchFamily="34" charset="0"/>
              </a:rPr>
              <a:t>In the confirmatory factor analysis results, goodness of fit index values, x2 / </a:t>
            </a:r>
            <a:r>
              <a:rPr lang="en-US" sz="2400" b="1" dirty="0" err="1">
                <a:ea typeface="Calibri" panose="020F0502020204030204" pitchFamily="34" charset="0"/>
              </a:rPr>
              <a:t>sd</a:t>
            </a:r>
            <a:r>
              <a:rPr lang="en-US" sz="2400" b="1" dirty="0">
                <a:ea typeface="Calibri" panose="020F0502020204030204" pitchFamily="34" charset="0"/>
              </a:rPr>
              <a:t> (x2 = 936.08, </a:t>
            </a:r>
            <a:r>
              <a:rPr lang="en-US" sz="2400" b="1" dirty="0" err="1">
                <a:ea typeface="Calibri" panose="020F0502020204030204" pitchFamily="34" charset="0"/>
              </a:rPr>
              <a:t>sd</a:t>
            </a:r>
            <a:r>
              <a:rPr lang="en-US" sz="2400" b="1" dirty="0">
                <a:ea typeface="Calibri" panose="020F0502020204030204" pitchFamily="34" charset="0"/>
              </a:rPr>
              <a:t> = 289) = 3.23, Goodness of Fit Index GFI = 0.88, Comparative Fit Index CFI = 0.86, Normed Fit Index NFI = 0.80, AGFI = 0.85, Mean Square Root of Approximate Errors is RMSEA = 0.66, Square root of standardized mean errors is SRMR = 0.52, Square Root of Average Errors is RMR = 0.47.</a:t>
            </a:r>
            <a:endParaRPr lang="tr-TR" sz="2400" b="1" dirty="0">
              <a:ea typeface="Calibri" panose="020F0502020204030204" pitchFamily="34" charset="0"/>
            </a:endParaRPr>
          </a:p>
          <a:p>
            <a:pPr marL="342900" indent="-342900" algn="just">
              <a:buClr>
                <a:srgbClr val="00B050"/>
              </a:buClr>
              <a:buFont typeface="Wingdings" panose="05000000000000000000" pitchFamily="2" charset="2"/>
              <a:buChar char="Ø"/>
            </a:pPr>
            <a:endParaRPr lang="tr-TR" sz="2400" b="1" dirty="0">
              <a:ea typeface="Calibri" panose="020F0502020204030204" pitchFamily="34" charset="0"/>
            </a:endParaRPr>
          </a:p>
          <a:p>
            <a:pPr marL="342900" indent="-342900" algn="just">
              <a:buClr>
                <a:srgbClr val="00B050"/>
              </a:buClr>
              <a:buFont typeface="Wingdings" panose="05000000000000000000" pitchFamily="2" charset="2"/>
              <a:buChar char="Ø"/>
            </a:pPr>
            <a:endParaRPr lang="tr-TR" sz="2400" b="1" dirty="0">
              <a:ea typeface="Calibri" panose="020F0502020204030204" pitchFamily="34" charset="0"/>
            </a:endParaRPr>
          </a:p>
          <a:p>
            <a:pPr marL="342900" indent="-342900" algn="just">
              <a:buClr>
                <a:srgbClr val="00B050"/>
              </a:buClr>
              <a:buFont typeface="Wingdings" panose="05000000000000000000" pitchFamily="2" charset="2"/>
              <a:buChar char="Ø"/>
            </a:pPr>
            <a:r>
              <a:rPr lang="en-US" sz="2400" b="1" dirty="0">
                <a:ea typeface="Calibri" panose="020F0502020204030204" pitchFamily="34" charset="0"/>
              </a:rPr>
              <a:t>The internal consistency coefficients of the inventory were determined to vary between 0.60 and 0.90.</a:t>
            </a:r>
            <a:endParaRPr lang="tr-TR" sz="2400" b="1" dirty="0">
              <a:ea typeface="Calibri" panose="020F0502020204030204" pitchFamily="34" charset="0"/>
            </a:endParaRPr>
          </a:p>
        </p:txBody>
      </p:sp>
      <p:sp>
        <p:nvSpPr>
          <p:cNvPr id="8" name="Metin kutusu 7">
            <a:extLst>
              <a:ext uri="{FF2B5EF4-FFF2-40B4-BE49-F238E27FC236}">
                <a16:creationId xmlns:a16="http://schemas.microsoft.com/office/drawing/2014/main" id="{72AEF3F3-5290-4A41-80D2-993970AFD2F6}"/>
              </a:ext>
            </a:extLst>
          </p:cNvPr>
          <p:cNvSpPr txBox="1"/>
          <p:nvPr/>
        </p:nvSpPr>
        <p:spPr>
          <a:xfrm>
            <a:off x="669302" y="1111774"/>
            <a:ext cx="7782613" cy="400110"/>
          </a:xfrm>
          <a:prstGeom prst="rect">
            <a:avLst/>
          </a:prstGeom>
          <a:noFill/>
        </p:spPr>
        <p:txBody>
          <a:bodyPr wrap="square" rtlCol="0">
            <a:spAutoFit/>
          </a:bodyPr>
          <a:lstStyle/>
          <a:p>
            <a:r>
              <a:rPr lang="tr-TR" sz="2000" b="1" dirty="0" err="1">
                <a:solidFill>
                  <a:srgbClr val="00B050"/>
                </a:solidFill>
              </a:rPr>
              <a:t>Findings</a:t>
            </a:r>
            <a:r>
              <a:rPr lang="tr-TR" sz="2000" b="1" dirty="0">
                <a:solidFill>
                  <a:srgbClr val="00B050"/>
                </a:solidFill>
              </a:rPr>
              <a:t> </a:t>
            </a:r>
            <a:r>
              <a:rPr lang="tr-TR" sz="2000" b="1" dirty="0" err="1">
                <a:solidFill>
                  <a:srgbClr val="00B050"/>
                </a:solidFill>
              </a:rPr>
              <a:t>obtained</a:t>
            </a:r>
            <a:r>
              <a:rPr lang="tr-TR" sz="2000" b="1" dirty="0">
                <a:solidFill>
                  <a:srgbClr val="00B050"/>
                </a:solidFill>
              </a:rPr>
              <a:t>;</a:t>
            </a:r>
          </a:p>
        </p:txBody>
      </p:sp>
      <p:pic>
        <p:nvPicPr>
          <p:cNvPr id="12" name="Resim 11">
            <a:extLst>
              <a:ext uri="{FF2B5EF4-FFF2-40B4-BE49-F238E27FC236}">
                <a16:creationId xmlns:a16="http://schemas.microsoft.com/office/drawing/2014/main" id="{F71D1258-1B3B-4012-B1F1-44D945007EED}"/>
              </a:ext>
            </a:extLst>
          </p:cNvPr>
          <p:cNvPicPr>
            <a:picLocks noChangeAspect="1"/>
          </p:cNvPicPr>
          <p:nvPr/>
        </p:nvPicPr>
        <p:blipFill>
          <a:blip r:embed="rId4"/>
          <a:stretch>
            <a:fillRect/>
          </a:stretch>
        </p:blipFill>
        <p:spPr>
          <a:xfrm rot="21101589">
            <a:off x="8119735" y="4830417"/>
            <a:ext cx="3447823" cy="1739519"/>
          </a:xfrm>
          <a:prstGeom prst="rect">
            <a:avLst/>
          </a:prstGeom>
        </p:spPr>
      </p:pic>
      <p:sp>
        <p:nvSpPr>
          <p:cNvPr id="13" name="Dikdörtgen 12">
            <a:extLst>
              <a:ext uri="{FF2B5EF4-FFF2-40B4-BE49-F238E27FC236}">
                <a16:creationId xmlns:a16="http://schemas.microsoft.com/office/drawing/2014/main" id="{2F4001C3-008B-4DAB-81A0-02BB6DC25C2B}"/>
              </a:ext>
            </a:extLst>
          </p:cNvPr>
          <p:cNvSpPr/>
          <p:nvPr/>
        </p:nvSpPr>
        <p:spPr>
          <a:xfrm>
            <a:off x="300873" y="4979443"/>
            <a:ext cx="9267331" cy="1008609"/>
          </a:xfrm>
          <a:prstGeom prst="rect">
            <a:avLst/>
          </a:prstGeom>
        </p:spPr>
        <p:txBody>
          <a:bodyPr wrap="square">
            <a:spAutoFit/>
          </a:bodyPr>
          <a:lstStyle/>
          <a:p>
            <a:pPr marL="285750" indent="-285750" algn="just">
              <a:lnSpc>
                <a:spcPct val="150000"/>
              </a:lnSpc>
              <a:spcAft>
                <a:spcPts val="1000"/>
              </a:spcAft>
              <a:buFont typeface="Wingdings" panose="05000000000000000000" pitchFamily="2" charset="2"/>
              <a:buChar char="v"/>
            </a:pPr>
            <a:r>
              <a:rPr lang="en-US" b="1" dirty="0">
                <a:solidFill>
                  <a:srgbClr val="00B050"/>
                </a:solidFill>
                <a:ea typeface="Calibri" panose="020F0502020204030204" pitchFamily="34" charset="0"/>
                <a:cs typeface="Times New Roman" panose="02020603050405020304" pitchFamily="18" charset="0"/>
              </a:rPr>
              <a:t>As a result, “WHO Quality of Life Scale Short Form (</a:t>
            </a:r>
            <a:r>
              <a:rPr lang="en-US" b="1" dirty="0" err="1">
                <a:solidFill>
                  <a:srgbClr val="00B050"/>
                </a:solidFill>
                <a:ea typeface="Calibri" panose="020F0502020204030204" pitchFamily="34" charset="0"/>
                <a:cs typeface="Times New Roman" panose="02020603050405020304" pitchFamily="18" charset="0"/>
              </a:rPr>
              <a:t>Whoqol-Bref</a:t>
            </a:r>
            <a:r>
              <a:rPr lang="en-US" b="1" dirty="0">
                <a:solidFill>
                  <a:srgbClr val="00B050"/>
                </a:solidFill>
                <a:ea typeface="Calibri" panose="020F0502020204030204" pitchFamily="34" charset="0"/>
                <a:cs typeface="Times New Roman" panose="02020603050405020304" pitchFamily="18" charset="0"/>
              </a:rPr>
              <a:t>)”</a:t>
            </a:r>
          </a:p>
          <a:p>
            <a:pPr marL="285750" indent="-285750" algn="just">
              <a:lnSpc>
                <a:spcPct val="150000"/>
              </a:lnSpc>
              <a:spcAft>
                <a:spcPts val="1000"/>
              </a:spcAft>
              <a:buFont typeface="Wingdings" panose="05000000000000000000" pitchFamily="2" charset="2"/>
              <a:buChar char="v"/>
            </a:pPr>
            <a:r>
              <a:rPr lang="en-US" b="1" dirty="0">
                <a:solidFill>
                  <a:srgbClr val="00B050"/>
                </a:solidFill>
                <a:ea typeface="Calibri" panose="020F0502020204030204" pitchFamily="34" charset="0"/>
                <a:cs typeface="Times New Roman" panose="02020603050405020304" pitchFamily="18" charset="0"/>
              </a:rPr>
              <a:t>It can be said that the Kazakh version is a valid and reliable measurement tool</a:t>
            </a:r>
            <a:r>
              <a:rPr lang="tr-TR" b="1" dirty="0">
                <a:solidFill>
                  <a:srgbClr val="00B050"/>
                </a:solidFill>
                <a:ea typeface="Calibri" panose="020F0502020204030204" pitchFamily="34" charset="0"/>
                <a:cs typeface="Times New Roman" panose="02020603050405020304" pitchFamily="18" charset="0"/>
              </a:rPr>
              <a:t>.</a:t>
            </a:r>
            <a:endParaRPr lang="tr-TR" sz="1600" b="1" dirty="0">
              <a:solidFill>
                <a:srgbClr val="00B050"/>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874362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0"/>
            <a:ext cx="10515600" cy="1325563"/>
          </a:xfrm>
        </p:spPr>
        <p:txBody>
          <a:bodyPr/>
          <a:lstStyle/>
          <a:p>
            <a:r>
              <a:rPr lang="tr-TR" dirty="0">
                <a:latin typeface="+mn-lt"/>
              </a:rPr>
              <a:t>SUGGESTIONS</a:t>
            </a: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853126" y="44776"/>
            <a:ext cx="1031369" cy="876692"/>
          </a:xfrm>
          <a:prstGeom prst="rect">
            <a:avLst/>
          </a:prstGeom>
        </p:spPr>
      </p:pic>
      <p:sp>
        <p:nvSpPr>
          <p:cNvPr id="4" name="Dikdörtgen 3">
            <a:extLst>
              <a:ext uri="{FF2B5EF4-FFF2-40B4-BE49-F238E27FC236}">
                <a16:creationId xmlns:a16="http://schemas.microsoft.com/office/drawing/2014/main" id="{2CA47A7C-33ED-4045-B989-4B543EBFCB21}"/>
              </a:ext>
            </a:extLst>
          </p:cNvPr>
          <p:cNvSpPr/>
          <p:nvPr/>
        </p:nvSpPr>
        <p:spPr>
          <a:xfrm>
            <a:off x="672445" y="1759985"/>
            <a:ext cx="9631051" cy="1323439"/>
          </a:xfrm>
          <a:prstGeom prst="rect">
            <a:avLst/>
          </a:prstGeom>
        </p:spPr>
        <p:txBody>
          <a:bodyPr wrap="square">
            <a:spAutoFit/>
          </a:bodyPr>
          <a:lstStyle/>
          <a:p>
            <a:pPr marL="285750" indent="-285750" algn="just">
              <a:buClr>
                <a:srgbClr val="00B050"/>
              </a:buClr>
              <a:buFont typeface="Wingdings" panose="05000000000000000000" pitchFamily="2" charset="2"/>
              <a:buChar char="Ø"/>
            </a:pPr>
            <a:r>
              <a:rPr lang="en-US" sz="2000" b="1" dirty="0"/>
              <a:t>In the future studies, it is thought that applying the </a:t>
            </a:r>
            <a:r>
              <a:rPr lang="tr-TR" sz="2000" b="1" dirty="0" err="1"/>
              <a:t>Kazakh</a:t>
            </a:r>
            <a:r>
              <a:rPr lang="tr-TR" sz="2000" b="1" dirty="0"/>
              <a:t> </a:t>
            </a:r>
            <a:r>
              <a:rPr lang="tr-TR" sz="2000" b="1" dirty="0" err="1"/>
              <a:t>version</a:t>
            </a:r>
            <a:r>
              <a:rPr lang="tr-TR" sz="2000" b="1" dirty="0"/>
              <a:t> of </a:t>
            </a:r>
            <a:r>
              <a:rPr lang="en-US" sz="2000" b="1" dirty="0"/>
              <a:t>WHO Quality of Life Scale Short Form (</a:t>
            </a:r>
            <a:r>
              <a:rPr lang="en-US" sz="2000" b="1" dirty="0" err="1"/>
              <a:t>Whoqol-Bref</a:t>
            </a:r>
            <a:r>
              <a:rPr lang="en-US" sz="2000" b="1" dirty="0"/>
              <a:t>) with confirmatory factor analysis on different samples covering different age groups and sports experience will contribute to the validity and reliability of the scale.</a:t>
            </a:r>
            <a:endParaRPr lang="tr-TR" sz="2000" b="1" dirty="0"/>
          </a:p>
        </p:txBody>
      </p:sp>
      <p:pic>
        <p:nvPicPr>
          <p:cNvPr id="10" name="Resim 9">
            <a:extLst>
              <a:ext uri="{FF2B5EF4-FFF2-40B4-BE49-F238E27FC236}">
                <a16:creationId xmlns:a16="http://schemas.microsoft.com/office/drawing/2014/main" id="{9EF20330-92F3-44FE-BF40-0D6B484F6916}"/>
              </a:ext>
            </a:extLst>
          </p:cNvPr>
          <p:cNvPicPr>
            <a:picLocks noChangeAspect="1"/>
          </p:cNvPicPr>
          <p:nvPr/>
        </p:nvPicPr>
        <p:blipFill>
          <a:blip r:embed="rId4"/>
          <a:stretch>
            <a:fillRect/>
          </a:stretch>
        </p:blipFill>
        <p:spPr>
          <a:xfrm rot="1129878">
            <a:off x="2753386" y="3959703"/>
            <a:ext cx="5581424" cy="1770438"/>
          </a:xfrm>
          <a:prstGeom prst="rect">
            <a:avLst/>
          </a:prstGeom>
        </p:spPr>
      </p:pic>
    </p:spTree>
    <p:extLst>
      <p:ext uri="{BB962C8B-B14F-4D97-AF65-F5344CB8AC3E}">
        <p14:creationId xmlns:p14="http://schemas.microsoft.com/office/powerpoint/2010/main" val="410842808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12D26D89-BBA6-4C9C-A984-9BCF9DEACEB8}"/>
              </a:ext>
            </a:extLst>
          </p:cNvPr>
          <p:cNvSpPr>
            <a:spLocks noGrp="1"/>
          </p:cNvSpPr>
          <p:nvPr>
            <p:ph type="title"/>
          </p:nvPr>
        </p:nvSpPr>
        <p:spPr>
          <a:xfrm>
            <a:off x="1662260" y="319596"/>
            <a:ext cx="9798811" cy="2192785"/>
          </a:xfrm>
        </p:spPr>
        <p:txBody>
          <a:bodyPr>
            <a:normAutofit/>
          </a:bodyPr>
          <a:lstStyle/>
          <a:p>
            <a:r>
              <a:rPr lang="tr-TR" sz="7200" b="1" dirty="0">
                <a:ln w="12700">
                  <a:solidFill>
                    <a:schemeClr val="accent3">
                      <a:lumMod val="50000"/>
                    </a:schemeClr>
                  </a:solidFill>
                  <a:prstDash val="solid"/>
                </a:ln>
                <a:effectLst>
                  <a:innerShdw blurRad="177800">
                    <a:schemeClr val="accent3">
                      <a:lumMod val="50000"/>
                    </a:schemeClr>
                  </a:innerShdw>
                </a:effectLst>
              </a:rPr>
              <a:t>THANKS FOR YOUR ATTENDANCE…</a:t>
            </a:r>
            <a:endParaRPr lang="tr-TR" sz="4800" b="1" dirty="0">
              <a:ln w="12700">
                <a:solidFill>
                  <a:schemeClr val="accent3">
                    <a:lumMod val="50000"/>
                  </a:schemeClr>
                </a:solidFill>
                <a:prstDash val="solid"/>
              </a:ln>
              <a:effectLst>
                <a:innerShdw blurRad="177800">
                  <a:schemeClr val="accent3">
                    <a:lumMod val="50000"/>
                  </a:schemeClr>
                </a:innerShdw>
              </a:effectLst>
            </a:endParaRPr>
          </a:p>
        </p:txBody>
      </p:sp>
      <p:pic>
        <p:nvPicPr>
          <p:cNvPr id="7" name="Resim 6">
            <a:extLst>
              <a:ext uri="{FF2B5EF4-FFF2-40B4-BE49-F238E27FC236}">
                <a16:creationId xmlns:a16="http://schemas.microsoft.com/office/drawing/2014/main" id="{DD3774C2-C853-4AC0-BF09-1F4E81A83A97}"/>
              </a:ext>
            </a:extLst>
          </p:cNvPr>
          <p:cNvPicPr>
            <a:picLocks noChangeAspect="1"/>
          </p:cNvPicPr>
          <p:nvPr/>
        </p:nvPicPr>
        <p:blipFill>
          <a:blip r:embed="rId2"/>
          <a:stretch>
            <a:fillRect/>
          </a:stretch>
        </p:blipFill>
        <p:spPr>
          <a:xfrm>
            <a:off x="2016551" y="2231156"/>
            <a:ext cx="8513189" cy="3302378"/>
          </a:xfrm>
          <a:prstGeom prst="rect">
            <a:avLst/>
          </a:prstGeom>
        </p:spPr>
      </p:pic>
    </p:spTree>
    <p:extLst>
      <p:ext uri="{BB962C8B-B14F-4D97-AF65-F5344CB8AC3E}">
        <p14:creationId xmlns:p14="http://schemas.microsoft.com/office/powerpoint/2010/main" val="382183149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3F776A4-1633-4DB3-AC40-37809CF9A1B7}"/>
              </a:ext>
            </a:extLst>
          </p:cNvPr>
          <p:cNvSpPr>
            <a:spLocks noGrp="1"/>
          </p:cNvSpPr>
          <p:nvPr>
            <p:ph type="title"/>
          </p:nvPr>
        </p:nvSpPr>
        <p:spPr>
          <a:xfrm>
            <a:off x="188536" y="0"/>
            <a:ext cx="10515600" cy="1325563"/>
          </a:xfrm>
        </p:spPr>
        <p:txBody>
          <a:bodyPr>
            <a:normAutofit/>
          </a:bodyPr>
          <a:lstStyle/>
          <a:p>
            <a:r>
              <a:rPr lang="tr-TR" sz="4800" dirty="0">
                <a:latin typeface="+mn-lt"/>
              </a:rPr>
              <a:t>INT</a:t>
            </a:r>
          </a:p>
        </p:txBody>
      </p:sp>
      <p:cxnSp>
        <p:nvCxnSpPr>
          <p:cNvPr id="9" name="Düz Bağlayıcı 8">
            <a:extLst>
              <a:ext uri="{FF2B5EF4-FFF2-40B4-BE49-F238E27FC236}">
                <a16:creationId xmlns:a16="http://schemas.microsoft.com/office/drawing/2014/main" id="{5620E96C-1FA9-4DA9-8AB8-61D5C6D4537E}"/>
              </a:ext>
            </a:extLst>
          </p:cNvPr>
          <p:cNvCxnSpPr>
            <a:cxnSpLocks/>
          </p:cNvCxnSpPr>
          <p:nvPr/>
        </p:nvCxnSpPr>
        <p:spPr>
          <a:xfrm>
            <a:off x="188536" y="991352"/>
            <a:ext cx="11906054" cy="0"/>
          </a:xfrm>
          <a:prstGeom prst="line">
            <a:avLst/>
          </a:prstGeom>
        </p:spPr>
        <p:style>
          <a:lnRef idx="3">
            <a:schemeClr val="dk1"/>
          </a:lnRef>
          <a:fillRef idx="0">
            <a:schemeClr val="dk1"/>
          </a:fillRef>
          <a:effectRef idx="2">
            <a:schemeClr val="dk1"/>
          </a:effectRef>
          <a:fontRef idx="minor">
            <a:schemeClr val="tx1"/>
          </a:fontRef>
        </p:style>
      </p:cxnSp>
      <p:pic>
        <p:nvPicPr>
          <p:cNvPr id="5" name="Resim 4">
            <a:extLst>
              <a:ext uri="{FF2B5EF4-FFF2-40B4-BE49-F238E27FC236}">
                <a16:creationId xmlns:a16="http://schemas.microsoft.com/office/drawing/2014/main" id="{001167F8-C0AC-4BBF-85BB-A7834380615E}"/>
              </a:ext>
            </a:extLst>
          </p:cNvPr>
          <p:cNvPicPr>
            <a:picLocks noChangeAspect="1"/>
          </p:cNvPicPr>
          <p:nvPr/>
        </p:nvPicPr>
        <p:blipFill>
          <a:blip r:embed="rId2"/>
          <a:stretch>
            <a:fillRect/>
          </a:stretch>
        </p:blipFill>
        <p:spPr>
          <a:xfrm>
            <a:off x="11095348" y="89555"/>
            <a:ext cx="999242" cy="876692"/>
          </a:xfrm>
          <a:prstGeom prst="rect">
            <a:avLst/>
          </a:prstGeom>
        </p:spPr>
      </p:pic>
      <p:pic>
        <p:nvPicPr>
          <p:cNvPr id="6" name="Resim 5">
            <a:extLst>
              <a:ext uri="{FF2B5EF4-FFF2-40B4-BE49-F238E27FC236}">
                <a16:creationId xmlns:a16="http://schemas.microsoft.com/office/drawing/2014/main" id="{5DE499F5-D57F-46A0-9BC9-C1D41AAE0704}"/>
              </a:ext>
            </a:extLst>
          </p:cNvPr>
          <p:cNvPicPr>
            <a:picLocks noChangeAspect="1"/>
          </p:cNvPicPr>
          <p:nvPr/>
        </p:nvPicPr>
        <p:blipFill>
          <a:blip r:embed="rId3"/>
          <a:stretch>
            <a:fillRect/>
          </a:stretch>
        </p:blipFill>
        <p:spPr>
          <a:xfrm>
            <a:off x="9725960" y="114660"/>
            <a:ext cx="1060227" cy="876692"/>
          </a:xfrm>
          <a:prstGeom prst="rect">
            <a:avLst/>
          </a:prstGeom>
        </p:spPr>
      </p:pic>
      <p:sp>
        <p:nvSpPr>
          <p:cNvPr id="4" name="Dikdörtgen 3">
            <a:extLst>
              <a:ext uri="{FF2B5EF4-FFF2-40B4-BE49-F238E27FC236}">
                <a16:creationId xmlns:a16="http://schemas.microsoft.com/office/drawing/2014/main" id="{2351394F-7476-4925-8466-57BB3FD64456}"/>
              </a:ext>
            </a:extLst>
          </p:cNvPr>
          <p:cNvSpPr/>
          <p:nvPr/>
        </p:nvSpPr>
        <p:spPr>
          <a:xfrm>
            <a:off x="436775" y="1781022"/>
            <a:ext cx="6595621" cy="3539430"/>
          </a:xfrm>
          <a:prstGeom prst="rect">
            <a:avLst/>
          </a:prstGeom>
        </p:spPr>
        <p:txBody>
          <a:bodyPr wrap="square">
            <a:spAutoFit/>
          </a:bodyPr>
          <a:lstStyle/>
          <a:p>
            <a:pPr marL="342900" indent="-342900" algn="just">
              <a:buClr>
                <a:srgbClr val="00B050"/>
              </a:buClr>
              <a:buFont typeface="Wingdings" panose="05000000000000000000" pitchFamily="2" charset="2"/>
              <a:buChar char="Ø"/>
            </a:pPr>
            <a:r>
              <a:rPr lang="en-US" sz="2000" b="1" dirty="0"/>
              <a:t>Quality of life</a:t>
            </a:r>
            <a:r>
              <a:rPr lang="en-US" sz="2000" dirty="0"/>
              <a:t> is the general well-being of individuals and societies, outlining negative and positive features of </a:t>
            </a:r>
            <a:r>
              <a:rPr lang="en-US" sz="2000" b="1" dirty="0"/>
              <a:t>life</a:t>
            </a:r>
            <a:r>
              <a:rPr lang="en-US" sz="2000" dirty="0"/>
              <a:t>. It observes </a:t>
            </a:r>
            <a:r>
              <a:rPr lang="en-US" sz="2000" b="1" dirty="0"/>
              <a:t>life</a:t>
            </a:r>
            <a:r>
              <a:rPr lang="en-US" sz="2000" dirty="0"/>
              <a:t> satisfaction, including everything from physical health, family, education, employment, wealth, safety, security to freedom, religious beliefs, and the environment</a:t>
            </a:r>
            <a:r>
              <a:rPr lang="tr-TR" sz="2000" dirty="0"/>
              <a:t>.</a:t>
            </a:r>
          </a:p>
          <a:p>
            <a:pPr algn="just">
              <a:buClr>
                <a:srgbClr val="00B050"/>
              </a:buClr>
            </a:pPr>
            <a:endParaRPr lang="tr-TR" sz="2400" b="1" dirty="0"/>
          </a:p>
          <a:p>
            <a:pPr marL="342900" indent="-342900" algn="just">
              <a:buClr>
                <a:srgbClr val="00B050"/>
              </a:buClr>
              <a:buFont typeface="Wingdings" panose="05000000000000000000" pitchFamily="2" charset="2"/>
              <a:buChar char="Ø"/>
            </a:pPr>
            <a:r>
              <a:rPr lang="en-US" sz="2000" dirty="0"/>
              <a:t>Quality of life, has been frequently researched  recently. Especially in the  health science</a:t>
            </a:r>
            <a:r>
              <a:rPr lang="tr-TR" sz="2000" dirty="0"/>
              <a:t>s</a:t>
            </a:r>
            <a:r>
              <a:rPr lang="en-US" sz="2000" dirty="0"/>
              <a:t> and social sciences </a:t>
            </a:r>
            <a:r>
              <a:rPr lang="tr-TR" sz="2000" dirty="0" err="1"/>
              <a:t>there’s</a:t>
            </a:r>
            <a:r>
              <a:rPr lang="tr-TR" sz="2000" dirty="0"/>
              <a:t> </a:t>
            </a:r>
            <a:r>
              <a:rPr lang="tr-TR" sz="2000" dirty="0" err="1"/>
              <a:t>been</a:t>
            </a:r>
            <a:r>
              <a:rPr lang="tr-TR" sz="2000" dirty="0"/>
              <a:t> a </a:t>
            </a:r>
            <a:r>
              <a:rPr lang="tr-TR" sz="2000" dirty="0" err="1"/>
              <a:t>growing</a:t>
            </a:r>
            <a:r>
              <a:rPr lang="tr-TR" sz="2000" dirty="0"/>
              <a:t> </a:t>
            </a:r>
            <a:r>
              <a:rPr lang="tr-TR" sz="2000" dirty="0" err="1"/>
              <a:t>interest</a:t>
            </a:r>
            <a:r>
              <a:rPr lang="tr-TR" sz="2000" dirty="0"/>
              <a:t> on </a:t>
            </a:r>
            <a:r>
              <a:rPr lang="tr-TR" sz="2000" dirty="0" err="1"/>
              <a:t>this</a:t>
            </a:r>
            <a:r>
              <a:rPr lang="tr-TR" sz="2000" dirty="0"/>
              <a:t> </a:t>
            </a:r>
            <a:r>
              <a:rPr lang="tr-TR" sz="2000" dirty="0" err="1"/>
              <a:t>topic</a:t>
            </a:r>
            <a:r>
              <a:rPr lang="en-US" sz="2000" dirty="0"/>
              <a:t>.</a:t>
            </a:r>
            <a:endParaRPr lang="tr-TR" sz="2000" dirty="0"/>
          </a:p>
          <a:p>
            <a:pPr marL="342900" indent="-342900" algn="just">
              <a:buClr>
                <a:srgbClr val="00B050"/>
              </a:buClr>
              <a:buFont typeface="Wingdings" panose="05000000000000000000" pitchFamily="2" charset="2"/>
              <a:buChar char="Ø"/>
            </a:pPr>
            <a:endParaRPr lang="tr-TR" sz="2000" b="1" dirty="0"/>
          </a:p>
        </p:txBody>
      </p:sp>
      <p:pic>
        <p:nvPicPr>
          <p:cNvPr id="11" name="Resim 10">
            <a:extLst>
              <a:ext uri="{FF2B5EF4-FFF2-40B4-BE49-F238E27FC236}">
                <a16:creationId xmlns:a16="http://schemas.microsoft.com/office/drawing/2014/main" id="{E3A5FA7A-9A94-4725-A963-81BD991F913C}"/>
              </a:ext>
            </a:extLst>
          </p:cNvPr>
          <p:cNvPicPr>
            <a:picLocks noChangeAspect="1"/>
          </p:cNvPicPr>
          <p:nvPr/>
        </p:nvPicPr>
        <p:blipFill>
          <a:blip r:embed="rId4"/>
          <a:stretch>
            <a:fillRect/>
          </a:stretch>
        </p:blipFill>
        <p:spPr>
          <a:xfrm rot="20716142">
            <a:off x="7113113" y="2329124"/>
            <a:ext cx="4740504" cy="3322608"/>
          </a:xfrm>
          <a:prstGeom prst="rect">
            <a:avLst/>
          </a:prstGeom>
        </p:spPr>
      </p:pic>
    </p:spTree>
    <p:extLst>
      <p:ext uri="{BB962C8B-B14F-4D97-AF65-F5344CB8AC3E}">
        <p14:creationId xmlns:p14="http://schemas.microsoft.com/office/powerpoint/2010/main" val="203603337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3F776A4-1633-4DB3-AC40-37809CF9A1B7}"/>
              </a:ext>
            </a:extLst>
          </p:cNvPr>
          <p:cNvSpPr>
            <a:spLocks noGrp="1"/>
          </p:cNvSpPr>
          <p:nvPr>
            <p:ph type="title"/>
          </p:nvPr>
        </p:nvSpPr>
        <p:spPr>
          <a:xfrm>
            <a:off x="188536" y="0"/>
            <a:ext cx="10515600" cy="1325563"/>
          </a:xfrm>
        </p:spPr>
        <p:txBody>
          <a:bodyPr>
            <a:normAutofit/>
          </a:bodyPr>
          <a:lstStyle/>
          <a:p>
            <a:r>
              <a:rPr lang="tr-TR" sz="4800" dirty="0">
                <a:latin typeface="+mn-lt"/>
              </a:rPr>
              <a:t>PURPOSE</a:t>
            </a:r>
          </a:p>
        </p:txBody>
      </p:sp>
      <p:sp>
        <p:nvSpPr>
          <p:cNvPr id="3" name="İçerik Yer Tutucusu 2">
            <a:extLst>
              <a:ext uri="{FF2B5EF4-FFF2-40B4-BE49-F238E27FC236}">
                <a16:creationId xmlns:a16="http://schemas.microsoft.com/office/drawing/2014/main" id="{1E1217D9-25F0-463D-9003-F1DD1C0B1D94}"/>
              </a:ext>
            </a:extLst>
          </p:cNvPr>
          <p:cNvSpPr>
            <a:spLocks noGrp="1"/>
          </p:cNvSpPr>
          <p:nvPr>
            <p:ph idx="1"/>
          </p:nvPr>
        </p:nvSpPr>
        <p:spPr>
          <a:xfrm>
            <a:off x="188536" y="1151607"/>
            <a:ext cx="11510128" cy="5616838"/>
          </a:xfrm>
        </p:spPr>
        <p:txBody>
          <a:bodyPr>
            <a:normAutofit/>
          </a:bodyPr>
          <a:lstStyle/>
          <a:p>
            <a:pPr algn="just">
              <a:lnSpc>
                <a:spcPct val="120000"/>
              </a:lnSpc>
              <a:buClr>
                <a:srgbClr val="00B050"/>
              </a:buClr>
              <a:buFont typeface="Wingdings" panose="05000000000000000000" pitchFamily="2" charset="2"/>
              <a:buChar char="§"/>
            </a:pPr>
            <a:r>
              <a:rPr lang="en-US" sz="2400" b="1" dirty="0"/>
              <a:t>The aim of this study was to verify the validity and reliability of the Kazakhs version of WHOQOL-BREF.</a:t>
            </a:r>
            <a:endParaRPr lang="tr-TR" sz="2400" b="1" dirty="0"/>
          </a:p>
        </p:txBody>
      </p:sp>
      <p:cxnSp>
        <p:nvCxnSpPr>
          <p:cNvPr id="9" name="Düz Bağlayıcı 8">
            <a:extLst>
              <a:ext uri="{FF2B5EF4-FFF2-40B4-BE49-F238E27FC236}">
                <a16:creationId xmlns:a16="http://schemas.microsoft.com/office/drawing/2014/main" id="{5620E96C-1FA9-4DA9-8AB8-61D5C6D4537E}"/>
              </a:ext>
            </a:extLst>
          </p:cNvPr>
          <p:cNvCxnSpPr>
            <a:cxnSpLocks/>
          </p:cNvCxnSpPr>
          <p:nvPr/>
        </p:nvCxnSpPr>
        <p:spPr>
          <a:xfrm>
            <a:off x="188536" y="991352"/>
            <a:ext cx="11670384" cy="0"/>
          </a:xfrm>
          <a:prstGeom prst="line">
            <a:avLst/>
          </a:prstGeom>
        </p:spPr>
        <p:style>
          <a:lnRef idx="3">
            <a:schemeClr val="dk1"/>
          </a:lnRef>
          <a:fillRef idx="0">
            <a:schemeClr val="dk1"/>
          </a:fillRef>
          <a:effectRef idx="2">
            <a:schemeClr val="dk1"/>
          </a:effectRef>
          <a:fontRef idx="minor">
            <a:schemeClr val="tx1"/>
          </a:fontRef>
        </p:style>
      </p:cxnSp>
      <p:pic>
        <p:nvPicPr>
          <p:cNvPr id="5" name="Resim 4">
            <a:extLst>
              <a:ext uri="{FF2B5EF4-FFF2-40B4-BE49-F238E27FC236}">
                <a16:creationId xmlns:a16="http://schemas.microsoft.com/office/drawing/2014/main" id="{001167F8-C0AC-4BBF-85BB-A7834380615E}"/>
              </a:ext>
            </a:extLst>
          </p:cNvPr>
          <p:cNvPicPr>
            <a:picLocks noChangeAspect="1"/>
          </p:cNvPicPr>
          <p:nvPr/>
        </p:nvPicPr>
        <p:blipFill>
          <a:blip r:embed="rId2"/>
          <a:stretch>
            <a:fillRect/>
          </a:stretch>
        </p:blipFill>
        <p:spPr>
          <a:xfrm>
            <a:off x="11095348" y="89555"/>
            <a:ext cx="999242" cy="876692"/>
          </a:xfrm>
          <a:prstGeom prst="rect">
            <a:avLst/>
          </a:prstGeom>
        </p:spPr>
      </p:pic>
      <p:pic>
        <p:nvPicPr>
          <p:cNvPr id="6" name="Resim 5">
            <a:extLst>
              <a:ext uri="{FF2B5EF4-FFF2-40B4-BE49-F238E27FC236}">
                <a16:creationId xmlns:a16="http://schemas.microsoft.com/office/drawing/2014/main" id="{4997C87A-E012-4B16-8FCB-9FC1F21B032D}"/>
              </a:ext>
            </a:extLst>
          </p:cNvPr>
          <p:cNvPicPr>
            <a:picLocks noChangeAspect="1"/>
          </p:cNvPicPr>
          <p:nvPr/>
        </p:nvPicPr>
        <p:blipFill>
          <a:blip r:embed="rId3"/>
          <a:stretch>
            <a:fillRect/>
          </a:stretch>
        </p:blipFill>
        <p:spPr>
          <a:xfrm rot="18776652">
            <a:off x="5396470" y="3122312"/>
            <a:ext cx="2707586" cy="2239757"/>
          </a:xfrm>
          <a:prstGeom prst="rect">
            <a:avLst/>
          </a:prstGeom>
        </p:spPr>
      </p:pic>
      <p:pic>
        <p:nvPicPr>
          <p:cNvPr id="7" name="Resim 6">
            <a:extLst>
              <a:ext uri="{FF2B5EF4-FFF2-40B4-BE49-F238E27FC236}">
                <a16:creationId xmlns:a16="http://schemas.microsoft.com/office/drawing/2014/main" id="{62D84CF4-5B15-43A5-9CD7-C8B43FC6E441}"/>
              </a:ext>
            </a:extLst>
          </p:cNvPr>
          <p:cNvPicPr>
            <a:picLocks noChangeAspect="1"/>
          </p:cNvPicPr>
          <p:nvPr/>
        </p:nvPicPr>
        <p:blipFill>
          <a:blip r:embed="rId4"/>
          <a:stretch>
            <a:fillRect/>
          </a:stretch>
        </p:blipFill>
        <p:spPr>
          <a:xfrm rot="2688021">
            <a:off x="2653440" y="3189229"/>
            <a:ext cx="2734183" cy="2608571"/>
          </a:xfrm>
          <a:prstGeom prst="rect">
            <a:avLst/>
          </a:prstGeom>
        </p:spPr>
      </p:pic>
      <p:pic>
        <p:nvPicPr>
          <p:cNvPr id="8" name="Resim 7">
            <a:extLst>
              <a:ext uri="{FF2B5EF4-FFF2-40B4-BE49-F238E27FC236}">
                <a16:creationId xmlns:a16="http://schemas.microsoft.com/office/drawing/2014/main" id="{A8F37F5F-FFB7-462E-90BC-50CE3252A976}"/>
              </a:ext>
            </a:extLst>
          </p:cNvPr>
          <p:cNvPicPr>
            <a:picLocks noChangeAspect="1"/>
          </p:cNvPicPr>
          <p:nvPr/>
        </p:nvPicPr>
        <p:blipFill>
          <a:blip r:embed="rId5"/>
          <a:stretch>
            <a:fillRect/>
          </a:stretch>
        </p:blipFill>
        <p:spPr>
          <a:xfrm>
            <a:off x="9927769" y="89555"/>
            <a:ext cx="944123" cy="876692"/>
          </a:xfrm>
          <a:prstGeom prst="rect">
            <a:avLst/>
          </a:prstGeom>
        </p:spPr>
      </p:pic>
    </p:spTree>
    <p:extLst>
      <p:ext uri="{BB962C8B-B14F-4D97-AF65-F5344CB8AC3E}">
        <p14:creationId xmlns:p14="http://schemas.microsoft.com/office/powerpoint/2010/main" val="97717015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31897"/>
            <a:ext cx="10515600" cy="1325563"/>
          </a:xfrm>
        </p:spPr>
        <p:txBody>
          <a:bodyPr/>
          <a:lstStyle/>
          <a:p>
            <a:r>
              <a:rPr lang="tr-TR" b="1" dirty="0">
                <a:latin typeface="+mn-lt"/>
              </a:rPr>
              <a:t>METHOD</a:t>
            </a: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736155" y="44776"/>
            <a:ext cx="1068694" cy="876692"/>
          </a:xfrm>
          <a:prstGeom prst="rect">
            <a:avLst/>
          </a:prstGeom>
        </p:spPr>
      </p:pic>
      <p:graphicFrame>
        <p:nvGraphicFramePr>
          <p:cNvPr id="11" name="Diyagram 10">
            <a:extLst>
              <a:ext uri="{FF2B5EF4-FFF2-40B4-BE49-F238E27FC236}">
                <a16:creationId xmlns:a16="http://schemas.microsoft.com/office/drawing/2014/main" id="{75B2A41B-DA7B-42D0-8A6B-F46359D1FFBF}"/>
              </a:ext>
            </a:extLst>
          </p:cNvPr>
          <p:cNvGraphicFramePr/>
          <p:nvPr>
            <p:extLst>
              <p:ext uri="{D42A27DB-BD31-4B8C-83A1-F6EECF244321}">
                <p14:modId xmlns:p14="http://schemas.microsoft.com/office/powerpoint/2010/main" val="525120209"/>
              </p:ext>
            </p:extLst>
          </p:nvPr>
        </p:nvGraphicFramePr>
        <p:xfrm>
          <a:off x="1085913" y="1715681"/>
          <a:ext cx="9869997" cy="48530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Metin kutusu 13">
            <a:extLst>
              <a:ext uri="{FF2B5EF4-FFF2-40B4-BE49-F238E27FC236}">
                <a16:creationId xmlns:a16="http://schemas.microsoft.com/office/drawing/2014/main" id="{FA50BDB8-A04E-4228-9D8C-0F8D6789F6DA}"/>
              </a:ext>
            </a:extLst>
          </p:cNvPr>
          <p:cNvSpPr txBox="1"/>
          <p:nvPr/>
        </p:nvSpPr>
        <p:spPr>
          <a:xfrm>
            <a:off x="214535" y="1022658"/>
            <a:ext cx="3612747" cy="523220"/>
          </a:xfrm>
          <a:prstGeom prst="rect">
            <a:avLst/>
          </a:prstGeom>
          <a:noFill/>
        </p:spPr>
        <p:txBody>
          <a:bodyPr wrap="square" rtlCol="0">
            <a:spAutoFit/>
          </a:bodyPr>
          <a:lstStyle/>
          <a:p>
            <a:pPr marL="457200" indent="-457200">
              <a:buFont typeface="Wingdings" panose="05000000000000000000" pitchFamily="2" charset="2"/>
              <a:buChar char="v"/>
            </a:pPr>
            <a:r>
              <a:rPr lang="tr-TR" sz="2800" dirty="0">
                <a:solidFill>
                  <a:srgbClr val="00B050"/>
                </a:solidFill>
              </a:rPr>
              <a:t>Search group</a:t>
            </a:r>
          </a:p>
        </p:txBody>
      </p:sp>
    </p:spTree>
    <p:extLst>
      <p:ext uri="{BB962C8B-B14F-4D97-AF65-F5344CB8AC3E}">
        <p14:creationId xmlns:p14="http://schemas.microsoft.com/office/powerpoint/2010/main" val="399851808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0"/>
            <a:ext cx="10515600" cy="1325563"/>
          </a:xfrm>
        </p:spPr>
        <p:txBody>
          <a:bodyPr/>
          <a:lstStyle/>
          <a:p>
            <a:r>
              <a:rPr lang="tr-TR" b="1" dirty="0">
                <a:latin typeface="+mn-lt"/>
              </a:rPr>
              <a:t>DATA COLLECTION</a:t>
            </a: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722498" y="44776"/>
            <a:ext cx="1082351" cy="876692"/>
          </a:xfrm>
          <a:prstGeom prst="rect">
            <a:avLst/>
          </a:prstGeom>
        </p:spPr>
      </p:pic>
      <p:graphicFrame>
        <p:nvGraphicFramePr>
          <p:cNvPr id="11" name="Diyagram 10">
            <a:extLst>
              <a:ext uri="{FF2B5EF4-FFF2-40B4-BE49-F238E27FC236}">
                <a16:creationId xmlns:a16="http://schemas.microsoft.com/office/drawing/2014/main" id="{75B2A41B-DA7B-42D0-8A6B-F46359D1FFBF}"/>
              </a:ext>
            </a:extLst>
          </p:cNvPr>
          <p:cNvGraphicFramePr/>
          <p:nvPr>
            <p:extLst>
              <p:ext uri="{D42A27DB-BD31-4B8C-83A1-F6EECF244321}">
                <p14:modId xmlns:p14="http://schemas.microsoft.com/office/powerpoint/2010/main" val="1187542971"/>
              </p:ext>
            </p:extLst>
          </p:nvPr>
        </p:nvGraphicFramePr>
        <p:xfrm>
          <a:off x="1085913" y="1715681"/>
          <a:ext cx="9869997" cy="48530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Metin kutusu 13">
            <a:extLst>
              <a:ext uri="{FF2B5EF4-FFF2-40B4-BE49-F238E27FC236}">
                <a16:creationId xmlns:a16="http://schemas.microsoft.com/office/drawing/2014/main" id="{FA50BDB8-A04E-4228-9D8C-0F8D6789F6DA}"/>
              </a:ext>
            </a:extLst>
          </p:cNvPr>
          <p:cNvSpPr txBox="1"/>
          <p:nvPr/>
        </p:nvSpPr>
        <p:spPr>
          <a:xfrm>
            <a:off x="0" y="1027525"/>
            <a:ext cx="11972041" cy="523220"/>
          </a:xfrm>
          <a:prstGeom prst="rect">
            <a:avLst/>
          </a:prstGeom>
          <a:noFill/>
        </p:spPr>
        <p:txBody>
          <a:bodyPr wrap="square" rtlCol="0">
            <a:spAutoFit/>
          </a:bodyPr>
          <a:lstStyle/>
          <a:p>
            <a:pPr marL="457200" indent="-457200">
              <a:buFont typeface="Wingdings" panose="05000000000000000000" pitchFamily="2" charset="2"/>
              <a:buChar char="v"/>
            </a:pPr>
            <a:r>
              <a:rPr lang="en-US" sz="2800" b="1" dirty="0">
                <a:solidFill>
                  <a:srgbClr val="00B050"/>
                </a:solidFill>
              </a:rPr>
              <a:t>World Health Organization Quality of Life Scale Short Form</a:t>
            </a:r>
            <a:r>
              <a:rPr lang="tr-TR" sz="2800" b="1" dirty="0">
                <a:solidFill>
                  <a:srgbClr val="00B050"/>
                </a:solidFill>
              </a:rPr>
              <a:t>(WHOQOL-BREF)</a:t>
            </a:r>
          </a:p>
        </p:txBody>
      </p:sp>
      <p:sp>
        <p:nvSpPr>
          <p:cNvPr id="3" name="Metin kutusu 2">
            <a:extLst>
              <a:ext uri="{FF2B5EF4-FFF2-40B4-BE49-F238E27FC236}">
                <a16:creationId xmlns:a16="http://schemas.microsoft.com/office/drawing/2014/main" id="{D805667B-0237-4552-B7E8-2A6A041AE4D9}"/>
              </a:ext>
            </a:extLst>
          </p:cNvPr>
          <p:cNvSpPr txBox="1"/>
          <p:nvPr/>
        </p:nvSpPr>
        <p:spPr>
          <a:xfrm>
            <a:off x="537325" y="1715681"/>
            <a:ext cx="5825767" cy="4524315"/>
          </a:xfrm>
          <a:prstGeom prst="rect">
            <a:avLst/>
          </a:prstGeom>
          <a:noFill/>
        </p:spPr>
        <p:txBody>
          <a:bodyPr wrap="square" rtlCol="0">
            <a:spAutoFit/>
          </a:bodyPr>
          <a:lstStyle/>
          <a:p>
            <a:pPr marL="285750" indent="-285750" algn="just">
              <a:buFont typeface="Wingdings" panose="05000000000000000000" pitchFamily="2" charset="2"/>
              <a:buChar char="§"/>
            </a:pPr>
            <a:r>
              <a:rPr lang="en-US" sz="2400" b="1" dirty="0"/>
              <a:t>The World Health Organization Quality of Life Scale Short Form is a shortened version of the 100-question World Health Organization Quality of Life </a:t>
            </a:r>
            <a:r>
              <a:rPr lang="en-US" sz="2400" b="1" dirty="0" err="1"/>
              <a:t>Assesment</a:t>
            </a:r>
            <a:r>
              <a:rPr lang="en-US" sz="2400" b="1" dirty="0"/>
              <a:t> (WHOQOL) scale prepared to evaluate how an individual perceives the quality of life.   </a:t>
            </a:r>
            <a:endParaRPr lang="tr-TR" sz="2400" b="1" dirty="0"/>
          </a:p>
          <a:p>
            <a:pPr marL="285750" indent="-285750" algn="just">
              <a:buFont typeface="Wingdings" panose="05000000000000000000" pitchFamily="2" charset="2"/>
              <a:buChar char="§"/>
            </a:pPr>
            <a:endParaRPr lang="tr-TR" sz="2400" b="1" dirty="0"/>
          </a:p>
          <a:p>
            <a:pPr algn="just"/>
            <a:r>
              <a:rPr lang="tr-TR" sz="2400" b="1" dirty="0"/>
              <a:t>A </a:t>
            </a:r>
            <a:r>
              <a:rPr lang="en-US" sz="2400" b="1" dirty="0"/>
              <a:t>scale of 26 subjects and 5 subscales (general health, physical health, psychological health, social relations, environment). </a:t>
            </a:r>
            <a:endParaRPr lang="tr-TR" sz="2400" b="1" dirty="0"/>
          </a:p>
        </p:txBody>
      </p:sp>
      <p:pic>
        <p:nvPicPr>
          <p:cNvPr id="8" name="Resim 7">
            <a:extLst>
              <a:ext uri="{FF2B5EF4-FFF2-40B4-BE49-F238E27FC236}">
                <a16:creationId xmlns:a16="http://schemas.microsoft.com/office/drawing/2014/main" id="{E746B90A-F60A-4F99-97B1-CC41A8009148}"/>
              </a:ext>
            </a:extLst>
          </p:cNvPr>
          <p:cNvPicPr>
            <a:picLocks noChangeAspect="1"/>
          </p:cNvPicPr>
          <p:nvPr/>
        </p:nvPicPr>
        <p:blipFill>
          <a:blip r:embed="rId9"/>
          <a:stretch>
            <a:fillRect/>
          </a:stretch>
        </p:blipFill>
        <p:spPr>
          <a:xfrm rot="1308813">
            <a:off x="7216476" y="2754946"/>
            <a:ext cx="3740769" cy="2468908"/>
          </a:xfrm>
          <a:prstGeom prst="rect">
            <a:avLst/>
          </a:prstGeom>
        </p:spPr>
      </p:pic>
    </p:spTree>
    <p:extLst>
      <p:ext uri="{BB962C8B-B14F-4D97-AF65-F5344CB8AC3E}">
        <p14:creationId xmlns:p14="http://schemas.microsoft.com/office/powerpoint/2010/main" val="8703765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0"/>
            <a:ext cx="10515600" cy="1325563"/>
          </a:xfrm>
        </p:spPr>
        <p:txBody>
          <a:bodyPr/>
          <a:lstStyle/>
          <a:p>
            <a:r>
              <a:rPr lang="tr-TR" dirty="0">
                <a:latin typeface="+mn-lt"/>
              </a:rPr>
              <a:t>APPLICATION</a:t>
            </a: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568204" y="44776"/>
            <a:ext cx="1143339" cy="876692"/>
          </a:xfrm>
          <a:prstGeom prst="rect">
            <a:avLst/>
          </a:prstGeom>
        </p:spPr>
      </p:pic>
      <p:sp>
        <p:nvSpPr>
          <p:cNvPr id="3" name="Metin kutusu 2">
            <a:extLst>
              <a:ext uri="{FF2B5EF4-FFF2-40B4-BE49-F238E27FC236}">
                <a16:creationId xmlns:a16="http://schemas.microsoft.com/office/drawing/2014/main" id="{D805667B-0237-4552-B7E8-2A6A041AE4D9}"/>
              </a:ext>
            </a:extLst>
          </p:cNvPr>
          <p:cNvSpPr txBox="1"/>
          <p:nvPr/>
        </p:nvSpPr>
        <p:spPr>
          <a:xfrm>
            <a:off x="439916" y="1441315"/>
            <a:ext cx="5448694" cy="2246769"/>
          </a:xfrm>
          <a:prstGeom prst="rect">
            <a:avLst/>
          </a:prstGeom>
          <a:noFill/>
        </p:spPr>
        <p:txBody>
          <a:bodyPr wrap="square" rtlCol="0">
            <a:spAutoFit/>
          </a:bodyPr>
          <a:lstStyle/>
          <a:p>
            <a:pPr algn="just"/>
            <a:endParaRPr lang="tr-TR" sz="2000" b="1" dirty="0">
              <a:solidFill>
                <a:schemeClr val="accent6"/>
              </a:solidFill>
            </a:endParaRPr>
          </a:p>
          <a:p>
            <a:pPr algn="just"/>
            <a:r>
              <a:rPr lang="en-US" sz="2000" b="1" dirty="0"/>
              <a:t>Implementation Stage Before the scales were distributed to the students, they were first informed about the purpose of the research</a:t>
            </a:r>
            <a:r>
              <a:rPr lang="tr-TR" sz="2000" b="1" dirty="0"/>
              <a:t>.</a:t>
            </a:r>
            <a:r>
              <a:rPr lang="en-US" sz="2000" b="1" dirty="0"/>
              <a:t> Accordingly, it was applied after obtaining the necessary permissions from the teachers before the </a:t>
            </a:r>
            <a:r>
              <a:rPr lang="tr-TR" sz="2000" b="1" dirty="0" err="1"/>
              <a:t>classes</a:t>
            </a:r>
            <a:r>
              <a:rPr lang="en-US" sz="2000" b="1" dirty="0"/>
              <a:t>. </a:t>
            </a:r>
            <a:endParaRPr lang="tr-TR" sz="2000" b="1" dirty="0"/>
          </a:p>
        </p:txBody>
      </p:sp>
      <p:pic>
        <p:nvPicPr>
          <p:cNvPr id="13" name="Resim 12">
            <a:extLst>
              <a:ext uri="{FF2B5EF4-FFF2-40B4-BE49-F238E27FC236}">
                <a16:creationId xmlns:a16="http://schemas.microsoft.com/office/drawing/2014/main" id="{A1999079-E81F-4F05-99A7-3094759C052F}"/>
              </a:ext>
            </a:extLst>
          </p:cNvPr>
          <p:cNvPicPr>
            <a:picLocks noChangeAspect="1"/>
          </p:cNvPicPr>
          <p:nvPr/>
        </p:nvPicPr>
        <p:blipFill>
          <a:blip r:embed="rId4"/>
          <a:stretch>
            <a:fillRect/>
          </a:stretch>
        </p:blipFill>
        <p:spPr>
          <a:xfrm rot="756516">
            <a:off x="4982860" y="3640579"/>
            <a:ext cx="3335125" cy="2888235"/>
          </a:xfrm>
          <a:prstGeom prst="rect">
            <a:avLst/>
          </a:prstGeom>
        </p:spPr>
      </p:pic>
      <p:pic>
        <p:nvPicPr>
          <p:cNvPr id="16" name="Resim 15">
            <a:extLst>
              <a:ext uri="{FF2B5EF4-FFF2-40B4-BE49-F238E27FC236}">
                <a16:creationId xmlns:a16="http://schemas.microsoft.com/office/drawing/2014/main" id="{F81DC1A7-9AD4-4F44-AC15-73CDDA1E7742}"/>
              </a:ext>
            </a:extLst>
          </p:cNvPr>
          <p:cNvPicPr>
            <a:picLocks noChangeAspect="1"/>
          </p:cNvPicPr>
          <p:nvPr/>
        </p:nvPicPr>
        <p:blipFill>
          <a:blip r:embed="rId5"/>
          <a:stretch>
            <a:fillRect/>
          </a:stretch>
        </p:blipFill>
        <p:spPr>
          <a:xfrm rot="778753">
            <a:off x="7580498" y="1751290"/>
            <a:ext cx="3333750" cy="2381250"/>
          </a:xfrm>
          <a:prstGeom prst="rect">
            <a:avLst/>
          </a:prstGeom>
        </p:spPr>
      </p:pic>
    </p:spTree>
    <p:extLst>
      <p:ext uri="{BB962C8B-B14F-4D97-AF65-F5344CB8AC3E}">
        <p14:creationId xmlns:p14="http://schemas.microsoft.com/office/powerpoint/2010/main" val="348570077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0"/>
            <a:ext cx="10515600" cy="1325563"/>
          </a:xfrm>
        </p:spPr>
        <p:txBody>
          <a:bodyPr/>
          <a:lstStyle/>
          <a:p>
            <a:endParaRPr lang="tr-TR" dirty="0">
              <a:latin typeface="+mn-lt"/>
            </a:endParaRP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848122" y="75415"/>
            <a:ext cx="1050033" cy="876692"/>
          </a:xfrm>
          <a:prstGeom prst="rect">
            <a:avLst/>
          </a:prstGeom>
        </p:spPr>
      </p:pic>
      <p:sp>
        <p:nvSpPr>
          <p:cNvPr id="4" name="Metin kutusu 3">
            <a:extLst>
              <a:ext uri="{FF2B5EF4-FFF2-40B4-BE49-F238E27FC236}">
                <a16:creationId xmlns:a16="http://schemas.microsoft.com/office/drawing/2014/main" id="{548B6C42-E49D-4EFE-9FC7-AB2C0C4CF275}"/>
              </a:ext>
            </a:extLst>
          </p:cNvPr>
          <p:cNvSpPr txBox="1"/>
          <p:nvPr/>
        </p:nvSpPr>
        <p:spPr>
          <a:xfrm>
            <a:off x="447301" y="1153692"/>
            <a:ext cx="6718609" cy="5386090"/>
          </a:xfrm>
          <a:prstGeom prst="rect">
            <a:avLst/>
          </a:prstGeom>
          <a:noFill/>
        </p:spPr>
        <p:txBody>
          <a:bodyPr wrap="square" rtlCol="0">
            <a:spAutoFit/>
          </a:bodyPr>
          <a:lstStyle/>
          <a:p>
            <a:pPr algn="just"/>
            <a:r>
              <a:rPr lang="en-US" sz="2000" dirty="0"/>
              <a:t>Translation Stage The standard translation-back translation method proposed by </a:t>
            </a:r>
            <a:r>
              <a:rPr lang="en-US" sz="2000" dirty="0" err="1"/>
              <a:t>Brislin</a:t>
            </a:r>
            <a:r>
              <a:rPr lang="en-US" sz="2000" dirty="0"/>
              <a:t> (1986) was used during the translation of the scale.  The original English version of the scale was examined by researchers and then academically English, and it was translated into Kazakh by three specialist psychologists, three experts in sports sciences.  Turkish and Russian versions of the scale were also taken into account while translating.  The items in the scale obtained were compared with each other and the items with the same translation were determined. Each translation method of the items with the same translation and the different translation was returned to English by giving it to different experts.  The scale items that were translated back were compared with the original inventory items, and differences and errors were identified.  Compared with the original inventory, the English translation took the final form of Kazakh inventory with the closest translations</a:t>
            </a:r>
            <a:r>
              <a:rPr lang="en-US" sz="2400" dirty="0"/>
              <a:t>.  </a:t>
            </a:r>
            <a:endParaRPr lang="tr-TR" dirty="0"/>
          </a:p>
        </p:txBody>
      </p:sp>
      <p:pic>
        <p:nvPicPr>
          <p:cNvPr id="10" name="Resim 9">
            <a:extLst>
              <a:ext uri="{FF2B5EF4-FFF2-40B4-BE49-F238E27FC236}">
                <a16:creationId xmlns:a16="http://schemas.microsoft.com/office/drawing/2014/main" id="{B546A187-903D-449E-99E3-23CB1929A74B}"/>
              </a:ext>
            </a:extLst>
          </p:cNvPr>
          <p:cNvPicPr>
            <a:picLocks noChangeAspect="1"/>
          </p:cNvPicPr>
          <p:nvPr/>
        </p:nvPicPr>
        <p:blipFill>
          <a:blip r:embed="rId4"/>
          <a:stretch>
            <a:fillRect/>
          </a:stretch>
        </p:blipFill>
        <p:spPr>
          <a:xfrm rot="20561628">
            <a:off x="7054484" y="2215210"/>
            <a:ext cx="4485438" cy="2795844"/>
          </a:xfrm>
          <a:prstGeom prst="rect">
            <a:avLst/>
          </a:prstGeom>
        </p:spPr>
      </p:pic>
    </p:spTree>
    <p:extLst>
      <p:ext uri="{BB962C8B-B14F-4D97-AF65-F5344CB8AC3E}">
        <p14:creationId xmlns:p14="http://schemas.microsoft.com/office/powerpoint/2010/main" val="411365884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0"/>
            <a:ext cx="10515600" cy="1325563"/>
          </a:xfrm>
        </p:spPr>
        <p:txBody>
          <a:bodyPr/>
          <a:lstStyle/>
          <a:p>
            <a:endParaRPr lang="tr-TR" dirty="0">
              <a:latin typeface="+mn-lt"/>
            </a:endParaRP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568204" y="44776"/>
            <a:ext cx="1199323" cy="876692"/>
          </a:xfrm>
          <a:prstGeom prst="rect">
            <a:avLst/>
          </a:prstGeom>
        </p:spPr>
      </p:pic>
      <p:graphicFrame>
        <p:nvGraphicFramePr>
          <p:cNvPr id="3" name="Diyagram 2">
            <a:extLst>
              <a:ext uri="{FF2B5EF4-FFF2-40B4-BE49-F238E27FC236}">
                <a16:creationId xmlns:a16="http://schemas.microsoft.com/office/drawing/2014/main" id="{C38282B8-0F4D-4FB6-99A3-587F85A8674C}"/>
              </a:ext>
            </a:extLst>
          </p:cNvPr>
          <p:cNvGraphicFramePr/>
          <p:nvPr>
            <p:extLst>
              <p:ext uri="{D42A27DB-BD31-4B8C-83A1-F6EECF244321}">
                <p14:modId xmlns:p14="http://schemas.microsoft.com/office/powerpoint/2010/main" val="3734960158"/>
              </p:ext>
            </p:extLst>
          </p:nvPr>
        </p:nvGraphicFramePr>
        <p:xfrm>
          <a:off x="1096652" y="867268"/>
          <a:ext cx="9998696"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46776659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FA271C-0B77-4C5B-929A-11D1121BA66A}"/>
              </a:ext>
            </a:extLst>
          </p:cNvPr>
          <p:cNvSpPr>
            <a:spLocks noGrp="1"/>
          </p:cNvSpPr>
          <p:nvPr>
            <p:ph type="title"/>
          </p:nvPr>
        </p:nvSpPr>
        <p:spPr>
          <a:xfrm>
            <a:off x="300872" y="0"/>
            <a:ext cx="10515600" cy="1325563"/>
          </a:xfrm>
        </p:spPr>
        <p:txBody>
          <a:bodyPr/>
          <a:lstStyle/>
          <a:p>
            <a:r>
              <a:rPr lang="tr-TR" dirty="0">
                <a:latin typeface="+mn-lt"/>
              </a:rPr>
              <a:t>RESULTS</a:t>
            </a:r>
          </a:p>
        </p:txBody>
      </p:sp>
      <p:cxnSp>
        <p:nvCxnSpPr>
          <p:cNvPr id="5" name="Düz Bağlayıcı 4">
            <a:extLst>
              <a:ext uri="{FF2B5EF4-FFF2-40B4-BE49-F238E27FC236}">
                <a16:creationId xmlns:a16="http://schemas.microsoft.com/office/drawing/2014/main" id="{DCD02C22-6FB5-41F3-A1E4-9C8C9F2962A1}"/>
              </a:ext>
            </a:extLst>
          </p:cNvPr>
          <p:cNvCxnSpPr>
            <a:cxnSpLocks/>
          </p:cNvCxnSpPr>
          <p:nvPr/>
        </p:nvCxnSpPr>
        <p:spPr>
          <a:xfrm>
            <a:off x="300872" y="952107"/>
            <a:ext cx="11793718" cy="0"/>
          </a:xfrm>
          <a:prstGeom prst="line">
            <a:avLst/>
          </a:prstGeom>
        </p:spPr>
        <p:style>
          <a:lnRef idx="3">
            <a:schemeClr val="dk1"/>
          </a:lnRef>
          <a:fillRef idx="0">
            <a:schemeClr val="dk1"/>
          </a:fillRef>
          <a:effectRef idx="2">
            <a:schemeClr val="dk1"/>
          </a:effectRef>
          <a:fontRef idx="minor">
            <a:schemeClr val="tx1"/>
          </a:fontRef>
        </p:style>
      </p:cxnSp>
      <p:pic>
        <p:nvPicPr>
          <p:cNvPr id="6" name="Resim 5">
            <a:extLst>
              <a:ext uri="{FF2B5EF4-FFF2-40B4-BE49-F238E27FC236}">
                <a16:creationId xmlns:a16="http://schemas.microsoft.com/office/drawing/2014/main" id="{998C4127-B399-442D-A9E0-27B03F3D3131}"/>
              </a:ext>
            </a:extLst>
          </p:cNvPr>
          <p:cNvPicPr>
            <a:picLocks noChangeAspect="1"/>
          </p:cNvPicPr>
          <p:nvPr/>
        </p:nvPicPr>
        <p:blipFill>
          <a:blip r:embed="rId2"/>
          <a:stretch>
            <a:fillRect/>
          </a:stretch>
        </p:blipFill>
        <p:spPr>
          <a:xfrm>
            <a:off x="11095348" y="89555"/>
            <a:ext cx="999242" cy="787135"/>
          </a:xfrm>
          <a:prstGeom prst="rect">
            <a:avLst/>
          </a:prstGeom>
        </p:spPr>
      </p:pic>
      <p:pic>
        <p:nvPicPr>
          <p:cNvPr id="7" name="Resim 6">
            <a:extLst>
              <a:ext uri="{FF2B5EF4-FFF2-40B4-BE49-F238E27FC236}">
                <a16:creationId xmlns:a16="http://schemas.microsoft.com/office/drawing/2014/main" id="{C9C6B4AB-1C4F-469D-8B6F-98D04C0DC094}"/>
              </a:ext>
            </a:extLst>
          </p:cNvPr>
          <p:cNvPicPr>
            <a:picLocks noChangeAspect="1"/>
          </p:cNvPicPr>
          <p:nvPr/>
        </p:nvPicPr>
        <p:blipFill>
          <a:blip r:embed="rId3"/>
          <a:stretch>
            <a:fillRect/>
          </a:stretch>
        </p:blipFill>
        <p:spPr>
          <a:xfrm>
            <a:off x="9736155" y="12840"/>
            <a:ext cx="1180661" cy="876692"/>
          </a:xfrm>
          <a:prstGeom prst="rect">
            <a:avLst/>
          </a:prstGeom>
        </p:spPr>
      </p:pic>
      <p:sp>
        <p:nvSpPr>
          <p:cNvPr id="4" name="Dikdörtgen 3">
            <a:extLst>
              <a:ext uri="{FF2B5EF4-FFF2-40B4-BE49-F238E27FC236}">
                <a16:creationId xmlns:a16="http://schemas.microsoft.com/office/drawing/2014/main" id="{6A976986-2066-4131-BCC9-AC4672AF4531}"/>
              </a:ext>
            </a:extLst>
          </p:cNvPr>
          <p:cNvSpPr/>
          <p:nvPr/>
        </p:nvSpPr>
        <p:spPr>
          <a:xfrm>
            <a:off x="180882" y="905942"/>
            <a:ext cx="4103816" cy="589072"/>
          </a:xfrm>
          <a:prstGeom prst="rect">
            <a:avLst/>
          </a:prstGeom>
        </p:spPr>
        <p:txBody>
          <a:bodyPr wrap="none">
            <a:spAutoFit/>
          </a:bodyPr>
          <a:lstStyle/>
          <a:p>
            <a:pPr algn="just">
              <a:lnSpc>
                <a:spcPct val="150000"/>
              </a:lnSpc>
              <a:spcAft>
                <a:spcPts val="800"/>
              </a:spcAft>
            </a:pPr>
            <a:r>
              <a:rPr lang="tr-TR" sz="2400" b="1" dirty="0" err="1">
                <a:solidFill>
                  <a:srgbClr val="00B050"/>
                </a:solidFill>
                <a:ea typeface="Calibri" panose="020F0502020204030204" pitchFamily="34" charset="0"/>
                <a:cs typeface="Times New Roman" panose="02020603050405020304" pitchFamily="18" charset="0"/>
              </a:rPr>
              <a:t>Structure</a:t>
            </a:r>
            <a:r>
              <a:rPr lang="tr-TR" sz="2400" b="1" dirty="0">
                <a:solidFill>
                  <a:srgbClr val="00B050"/>
                </a:solidFill>
                <a:ea typeface="Calibri" panose="020F0502020204030204" pitchFamily="34" charset="0"/>
                <a:cs typeface="Times New Roman" panose="02020603050405020304" pitchFamily="18" charset="0"/>
              </a:rPr>
              <a:t> </a:t>
            </a:r>
            <a:r>
              <a:rPr lang="tr-TR" sz="2400" b="1" dirty="0" err="1">
                <a:solidFill>
                  <a:srgbClr val="00B050"/>
                </a:solidFill>
                <a:ea typeface="Calibri" panose="020F0502020204030204" pitchFamily="34" charset="0"/>
                <a:cs typeface="Times New Roman" panose="02020603050405020304" pitchFamily="18" charset="0"/>
              </a:rPr>
              <a:t>Validity</a:t>
            </a:r>
            <a:r>
              <a:rPr lang="tr-TR" sz="2400" b="1" dirty="0">
                <a:solidFill>
                  <a:srgbClr val="00B050"/>
                </a:solidFill>
                <a:ea typeface="Calibri" panose="020F0502020204030204" pitchFamily="34" charset="0"/>
                <a:cs typeface="Times New Roman" panose="02020603050405020304" pitchFamily="18" charset="0"/>
              </a:rPr>
              <a:t> of Inventory </a:t>
            </a:r>
            <a:endParaRPr lang="tr-TR" sz="2000" dirty="0">
              <a:solidFill>
                <a:srgbClr val="00B050"/>
              </a:solidFill>
              <a:effectLst/>
              <a:ea typeface="Calibri" panose="020F0502020204030204" pitchFamily="34" charset="0"/>
              <a:cs typeface="Times New Roman" panose="02020603050405020304" pitchFamily="18" charset="0"/>
            </a:endParaRPr>
          </a:p>
        </p:txBody>
      </p:sp>
      <p:sp>
        <p:nvSpPr>
          <p:cNvPr id="8" name="Dikdörtgen 7">
            <a:extLst>
              <a:ext uri="{FF2B5EF4-FFF2-40B4-BE49-F238E27FC236}">
                <a16:creationId xmlns:a16="http://schemas.microsoft.com/office/drawing/2014/main" id="{B23EBC2B-B532-4528-A8BD-4789DB419742}"/>
              </a:ext>
            </a:extLst>
          </p:cNvPr>
          <p:cNvSpPr/>
          <p:nvPr/>
        </p:nvSpPr>
        <p:spPr>
          <a:xfrm>
            <a:off x="180882" y="1525614"/>
            <a:ext cx="9387322" cy="3416320"/>
          </a:xfrm>
          <a:prstGeom prst="rect">
            <a:avLst/>
          </a:prstGeom>
        </p:spPr>
        <p:txBody>
          <a:bodyPr wrap="square">
            <a:spAutoFit/>
          </a:bodyPr>
          <a:lstStyle/>
          <a:p>
            <a:pPr marL="285750" indent="-285750" algn="just">
              <a:lnSpc>
                <a:spcPct val="150000"/>
              </a:lnSpc>
              <a:spcAft>
                <a:spcPts val="0"/>
              </a:spcAft>
              <a:buClr>
                <a:srgbClr val="00B050"/>
              </a:buClr>
              <a:buFont typeface="Wingdings" panose="05000000000000000000" pitchFamily="2" charset="2"/>
              <a:buChar char="§"/>
            </a:pPr>
            <a:r>
              <a:rPr lang="en-US" b="1" dirty="0">
                <a:ea typeface="Calibri" panose="020F0502020204030204" pitchFamily="34" charset="0"/>
                <a:cs typeface="Times New Roman" panose="02020603050405020304" pitchFamily="18" charset="0"/>
              </a:rPr>
              <a:t>Multiple fit indices were used for DFA;</a:t>
            </a:r>
            <a:endParaRPr lang="tr-TR" b="1" dirty="0">
              <a:ea typeface="Calibri" panose="020F0502020204030204" pitchFamily="34" charset="0"/>
              <a:cs typeface="Times New Roman" panose="02020603050405020304" pitchFamily="18" charset="0"/>
            </a:endParaRPr>
          </a:p>
          <a:p>
            <a:pPr marL="285750" indent="-285750" algn="just">
              <a:lnSpc>
                <a:spcPct val="150000"/>
              </a:lnSpc>
              <a:spcAft>
                <a:spcPts val="0"/>
              </a:spcAft>
              <a:buClr>
                <a:srgbClr val="00B050"/>
              </a:buClr>
              <a:buFont typeface="Wingdings" panose="05000000000000000000" pitchFamily="2" charset="2"/>
              <a:buChar char="§"/>
            </a:pPr>
            <a:r>
              <a:rPr lang="tr-TR" b="1" dirty="0">
                <a:ea typeface="Calibri" panose="020F0502020204030204" pitchFamily="34" charset="0"/>
                <a:cs typeface="Times New Roman" panose="02020603050405020304" pitchFamily="18" charset="0"/>
              </a:rPr>
              <a:t>chi-square fit value (x2 / sd)</a:t>
            </a:r>
          </a:p>
          <a:p>
            <a:pPr marL="285750" indent="-285750" algn="just">
              <a:lnSpc>
                <a:spcPct val="150000"/>
              </a:lnSpc>
              <a:spcAft>
                <a:spcPts val="0"/>
              </a:spcAft>
              <a:buClr>
                <a:srgbClr val="00B050"/>
              </a:buClr>
              <a:buFont typeface="Wingdings" panose="05000000000000000000" pitchFamily="2" charset="2"/>
              <a:buChar char="§"/>
            </a:pPr>
            <a:r>
              <a:rPr lang="en-US" b="1" dirty="0">
                <a:ea typeface="Calibri" panose="020F0502020204030204" pitchFamily="34" charset="0"/>
                <a:cs typeface="Times New Roman" panose="02020603050405020304" pitchFamily="18" charset="0"/>
              </a:rPr>
              <a:t>Goodness of Fit Index, GFI,</a:t>
            </a:r>
            <a:endParaRPr lang="tr-TR" b="1" dirty="0">
              <a:ea typeface="Calibri" panose="020F0502020204030204" pitchFamily="34" charset="0"/>
              <a:cs typeface="Times New Roman" panose="02020603050405020304" pitchFamily="18" charset="0"/>
            </a:endParaRPr>
          </a:p>
          <a:p>
            <a:pPr marL="285750" indent="-285750" algn="just">
              <a:lnSpc>
                <a:spcPct val="150000"/>
              </a:lnSpc>
              <a:spcAft>
                <a:spcPts val="0"/>
              </a:spcAft>
              <a:buClr>
                <a:srgbClr val="00B050"/>
              </a:buClr>
              <a:buFont typeface="Wingdings" panose="05000000000000000000" pitchFamily="2" charset="2"/>
              <a:buChar char="§"/>
            </a:pPr>
            <a:r>
              <a:rPr lang="tr-TR" b="1" dirty="0">
                <a:ea typeface="Calibri" panose="020F0502020204030204" pitchFamily="34" charset="0"/>
                <a:cs typeface="Times New Roman" panose="02020603050405020304" pitchFamily="18" charset="0"/>
              </a:rPr>
              <a:t>Comparative Fit Index, CFI</a:t>
            </a:r>
          </a:p>
          <a:p>
            <a:pPr marL="285750" indent="-285750" algn="just">
              <a:lnSpc>
                <a:spcPct val="150000"/>
              </a:lnSpc>
              <a:spcAft>
                <a:spcPts val="0"/>
              </a:spcAft>
              <a:buClr>
                <a:srgbClr val="00B050"/>
              </a:buClr>
              <a:buFont typeface="Wingdings" panose="05000000000000000000" pitchFamily="2" charset="2"/>
              <a:buChar char="§"/>
            </a:pPr>
            <a:r>
              <a:rPr lang="tr-TR" b="1" dirty="0">
                <a:ea typeface="Calibri" panose="020F0502020204030204" pitchFamily="34" charset="0"/>
                <a:cs typeface="Times New Roman" panose="02020603050405020304" pitchFamily="18" charset="0"/>
              </a:rPr>
              <a:t>Normed Fit Index, NFI,</a:t>
            </a:r>
          </a:p>
          <a:p>
            <a:pPr marL="285750" indent="-285750" algn="just">
              <a:lnSpc>
                <a:spcPct val="150000"/>
              </a:lnSpc>
              <a:spcAft>
                <a:spcPts val="0"/>
              </a:spcAft>
              <a:buClr>
                <a:srgbClr val="00B050"/>
              </a:buClr>
              <a:buFont typeface="Wingdings" panose="05000000000000000000" pitchFamily="2" charset="2"/>
              <a:buChar char="§"/>
            </a:pPr>
            <a:r>
              <a:rPr lang="tr-TR" b="1" dirty="0">
                <a:ea typeface="Calibri" panose="020F0502020204030204" pitchFamily="34" charset="0"/>
                <a:cs typeface="Times New Roman" panose="02020603050405020304" pitchFamily="18" charset="0"/>
              </a:rPr>
              <a:t>Root Mean Square Error of Approximation, RMSEA</a:t>
            </a:r>
          </a:p>
          <a:p>
            <a:pPr marL="285750" indent="-285750" algn="just">
              <a:lnSpc>
                <a:spcPct val="150000"/>
              </a:lnSpc>
              <a:spcAft>
                <a:spcPts val="0"/>
              </a:spcAft>
              <a:buClr>
                <a:srgbClr val="00B050"/>
              </a:buClr>
              <a:buFont typeface="Wingdings" panose="05000000000000000000" pitchFamily="2" charset="2"/>
              <a:buChar char="§"/>
            </a:pPr>
            <a:r>
              <a:rPr lang="tr-TR" b="1" dirty="0">
                <a:ea typeface="Calibri" panose="020F0502020204030204" pitchFamily="34" charset="0"/>
                <a:cs typeface="Times New Roman" panose="02020603050405020304" pitchFamily="18" charset="0"/>
              </a:rPr>
              <a:t>Standardized Root Mean Square Residual SRMR</a:t>
            </a:r>
          </a:p>
          <a:p>
            <a:pPr marL="285750" indent="-285750" algn="just">
              <a:lnSpc>
                <a:spcPct val="150000"/>
              </a:lnSpc>
              <a:spcAft>
                <a:spcPts val="0"/>
              </a:spcAft>
              <a:buClr>
                <a:srgbClr val="00B050"/>
              </a:buClr>
              <a:buFont typeface="Wingdings" panose="05000000000000000000" pitchFamily="2" charset="2"/>
              <a:buChar char="§"/>
            </a:pPr>
            <a:r>
              <a:rPr lang="tr-TR" b="1" dirty="0">
                <a:ea typeface="Calibri" panose="020F0502020204030204" pitchFamily="34" charset="0"/>
                <a:cs typeface="Times New Roman" panose="02020603050405020304" pitchFamily="18" charset="0"/>
              </a:rPr>
              <a:t>Root Mean Square Residuals, RMR fit indices are examined. </a:t>
            </a:r>
            <a:endParaRPr lang="tr-TR" sz="1600" b="1"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977621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theme/theme1.xml><?xml version="1.0" encoding="utf-8"?>
<a:theme xmlns:a="http://schemas.openxmlformats.org/drawingml/2006/main" name="Office Teması">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1525</TotalTime>
  <Words>1025</Words>
  <Application>Microsoft Office PowerPoint</Application>
  <PresentationFormat>Geniş ekran</PresentationFormat>
  <Paragraphs>75</Paragraphs>
  <Slides>15</Slides>
  <Notes>0</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15</vt:i4>
      </vt:variant>
    </vt:vector>
  </HeadingPairs>
  <TitlesOfParts>
    <vt:vector size="21" baseType="lpstr">
      <vt:lpstr>Arial</vt:lpstr>
      <vt:lpstr>Calibri</vt:lpstr>
      <vt:lpstr>Calibri Light</vt:lpstr>
      <vt:lpstr>Times New Roman</vt:lpstr>
      <vt:lpstr>Wingdings</vt:lpstr>
      <vt:lpstr>Office Teması</vt:lpstr>
      <vt:lpstr>The Validity and Reliability Study of WHO Quality of Life Scale Short Form (WHOQOL-Bref) in Kazakh Language</vt:lpstr>
      <vt:lpstr>INT</vt:lpstr>
      <vt:lpstr>PURPOSE</vt:lpstr>
      <vt:lpstr>METHOD</vt:lpstr>
      <vt:lpstr>DATA COLLECTION</vt:lpstr>
      <vt:lpstr>APPLICATION</vt:lpstr>
      <vt:lpstr>PowerPoint Sunusu</vt:lpstr>
      <vt:lpstr>PowerPoint Sunusu</vt:lpstr>
      <vt:lpstr>RESULTS</vt:lpstr>
      <vt:lpstr>RESULTS</vt:lpstr>
      <vt:lpstr>RESULTS</vt:lpstr>
      <vt:lpstr>RESULTS</vt:lpstr>
      <vt:lpstr>RESULTS</vt:lpstr>
      <vt:lpstr>SUGGESTIONS</vt:lpstr>
      <vt:lpstr>THANKS FOR YOUR ATTENDANCE…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Futbolun Fizyolojisi</dc:title>
  <dc:creator>yunus emre</dc:creator>
  <cp:lastModifiedBy>Lenovo</cp:lastModifiedBy>
  <cp:revision>146</cp:revision>
  <dcterms:created xsi:type="dcterms:W3CDTF">2017-12-14T09:26:34Z</dcterms:created>
  <dcterms:modified xsi:type="dcterms:W3CDTF">2020-04-02T15:03:22Z</dcterms:modified>
</cp:coreProperties>
</file>